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5205" r:id="rId1"/>
  </p:sldMasterIdLst>
  <p:notesMasterIdLst>
    <p:notesMasterId r:id="rId35"/>
  </p:notesMasterIdLst>
  <p:handoutMasterIdLst>
    <p:handoutMasterId r:id="rId36"/>
  </p:handoutMasterIdLst>
  <p:sldIdLst>
    <p:sldId id="256" r:id="rId2"/>
    <p:sldId id="520" r:id="rId3"/>
    <p:sldId id="438" r:id="rId4"/>
    <p:sldId id="514" r:id="rId5"/>
    <p:sldId id="439" r:id="rId6"/>
    <p:sldId id="405" r:id="rId7"/>
    <p:sldId id="503" r:id="rId8"/>
    <p:sldId id="478" r:id="rId9"/>
    <p:sldId id="480" r:id="rId10"/>
    <p:sldId id="482" r:id="rId11"/>
    <p:sldId id="504" r:id="rId12"/>
    <p:sldId id="483" r:id="rId13"/>
    <p:sldId id="485" r:id="rId14"/>
    <p:sldId id="484" r:id="rId15"/>
    <p:sldId id="486" r:id="rId16"/>
    <p:sldId id="487" r:id="rId17"/>
    <p:sldId id="488" r:id="rId18"/>
    <p:sldId id="515" r:id="rId19"/>
    <p:sldId id="489" r:id="rId20"/>
    <p:sldId id="519" r:id="rId21"/>
    <p:sldId id="490" r:id="rId22"/>
    <p:sldId id="499" r:id="rId23"/>
    <p:sldId id="494" r:id="rId24"/>
    <p:sldId id="495" r:id="rId25"/>
    <p:sldId id="506" r:id="rId26"/>
    <p:sldId id="496" r:id="rId27"/>
    <p:sldId id="508" r:id="rId28"/>
    <p:sldId id="516" r:id="rId29"/>
    <p:sldId id="420" r:id="rId30"/>
    <p:sldId id="421" r:id="rId31"/>
    <p:sldId id="521" r:id="rId32"/>
    <p:sldId id="510" r:id="rId33"/>
    <p:sldId id="52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69" autoAdjust="0"/>
    <p:restoredTop sz="97441" autoAdjust="0"/>
  </p:normalViewPr>
  <p:slideViewPr>
    <p:cSldViewPr snapToGrid="0" snapToObjects="1">
      <p:cViewPr varScale="1">
        <p:scale>
          <a:sx n="96" d="100"/>
          <a:sy n="96" d="100"/>
        </p:scale>
        <p:origin x="-14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1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5E667-FEB8-5A4B-A3B4-B91786C0B7A3}" type="datetimeFigureOut">
              <a:rPr lang="en-US" smtClean="0"/>
              <a:t>09/10/15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606A5-D3D0-324C-AF06-30EF857A2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218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2763B-5044-5041-AB68-682987C74C80}" type="datetimeFigureOut">
              <a:rPr lang="en-US" smtClean="0"/>
              <a:t>09/10/15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91374-8267-2A40-9633-37DAF50E1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093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ECDE35B8-3FE8-EA4A-A84D-463B63AE3019}" type="datetime4">
              <a:rPr lang="en-US" smtClean="0"/>
              <a:t>October 9, 2015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7831FB82-CE4A-2444-A353-BDBC95310EE5}" type="datetime4">
              <a:rPr lang="en-US" smtClean="0"/>
              <a:t>October 9,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D77BD24D-1032-BD41-B11C-4E8663F627B1}" type="datetime4">
              <a:rPr lang="en-US" smtClean="0"/>
              <a:t>October 9,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FC674612-40D0-7643-AC40-D311D7D1627D}" type="datetime4">
              <a:rPr lang="en-US" smtClean="0"/>
              <a:t>October 9,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70F7C43A-EB8C-BC48-9D45-0ABD0AE09F2B}" type="datetime4">
              <a:rPr lang="en-US" smtClean="0"/>
              <a:t>October 9,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068CA725-AF1A-204B-B99C-F5EACE518E81}" type="datetime4">
              <a:rPr lang="en-US" smtClean="0"/>
              <a:t>October 9,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15F219D1-1FA7-4D49-ACCF-D43AC8B4BF0B}" type="datetime4">
              <a:rPr lang="en-US" smtClean="0"/>
              <a:t>October 9,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601EE485-0BAB-6043-92FB-03B5C69703F3}" type="datetime4">
              <a:rPr lang="en-US" smtClean="0"/>
              <a:t>October 9,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ADA1D294-9A6F-6F45-9DB4-48FC3B36515F}" type="datetime4">
              <a:rPr lang="en-US" smtClean="0"/>
              <a:t>October 9,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8DF8A6CC-8C84-EB41-94EE-D6D8417226C4}" type="datetime4">
              <a:rPr lang="en-US" smtClean="0"/>
              <a:t>October 9,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/>
          <a:lstStyle>
            <a:extLst/>
          </a:lstStyle>
          <a:p>
            <a:fld id="{3F2BB256-1B14-7147-AB47-3205295BFEC9}" type="datetime4">
              <a:rPr lang="en-US" smtClean="0"/>
              <a:t>October 9,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028372" y="6381750"/>
            <a:ext cx="7522464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r>
              <a:rPr lang="en-US" smtClean="0"/>
              <a:t>Rebeca Gonzalez Suarez (UNL) DPF2015 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88353" y="6380255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3"/>
          <a:srcRect l="1769" t="1660" r="1738" b="1639"/>
          <a:stretch/>
        </p:blipFill>
        <p:spPr>
          <a:xfrm>
            <a:off x="7831471" y="313708"/>
            <a:ext cx="1088413" cy="1090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206" r:id="rId1"/>
    <p:sldLayoutId id="2147485207" r:id="rId2"/>
    <p:sldLayoutId id="2147485208" r:id="rId3"/>
    <p:sldLayoutId id="2147485209" r:id="rId4"/>
    <p:sldLayoutId id="2147485210" r:id="rId5"/>
    <p:sldLayoutId id="2147485211" r:id="rId6"/>
    <p:sldLayoutId id="2147485212" r:id="rId7"/>
    <p:sldLayoutId id="2147485213" r:id="rId8"/>
    <p:sldLayoutId id="2147485214" r:id="rId9"/>
    <p:sldLayoutId id="2147485215" r:id="rId10"/>
    <p:sldLayoutId id="2147485216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9.3489" TargetMode="Externa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1.2942" TargetMode="External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ds.cern.ch/record/1951378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journals.aps.org/prl/abstract/10.1103/PhysRevLett.112.23180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cds.cern.ch/record/1633190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25.emf"/><Relationship Id="rId7" Type="http://schemas.openxmlformats.org/officeDocument/2006/relationships/image" Target="../media/image2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hyperlink" Target="http://arxiv.org/abs/1403.7366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://cds.cern.ch/record/1956681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cds.cern.ch/record/1956681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0.1154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prd.aps.org/abstract/PRD/v81/i11/e11150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hyperlink" Target="https://cds.cern.ch/record/160180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ds.cern.ch/record/1601800" TargetMode="External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hyperlink" Target="http://cds.cern.ch/record/1563579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cern.ch/record/1700519?ln=en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s.cern.ch/record/1702400?ln=en" TargetMode="External"/><Relationship Id="rId3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hyperlink" Target="https://cds.cern.ch/record/2037376?ln=e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arxiv.org/abs/1209.453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3.7366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s.cern.ch/record/1601029?ln=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b="1" dirty="0"/>
              <a:t>Run</a:t>
            </a:r>
            <a:r>
              <a:rPr lang="en-US" b="1" dirty="0" smtClean="0"/>
              <a:t>-I Single</a:t>
            </a:r>
            <a:r>
              <a:rPr lang="en-US" b="1" dirty="0"/>
              <a:t>-top measurements at CMS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Rebeca </a:t>
            </a:r>
            <a:r>
              <a:rPr lang="en-US" cap="none" dirty="0"/>
              <a:t>G</a:t>
            </a:r>
            <a:r>
              <a:rPr lang="en-US" cap="none" dirty="0" smtClean="0"/>
              <a:t>onzalez Suarez</a:t>
            </a:r>
          </a:p>
          <a:p>
            <a:r>
              <a:rPr lang="en-US" cap="none" dirty="0" smtClean="0"/>
              <a:t>University of Nebraska, Lincoln</a:t>
            </a:r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863" y="4354261"/>
            <a:ext cx="2380137" cy="233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5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associated production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Single top process with the second largest cross-section at the LHC</a:t>
            </a:r>
            <a:endParaRPr lang="en-US" sz="1800" b="1" dirty="0" smtClean="0">
              <a:solidFill>
                <a:schemeClr val="accent1"/>
              </a:solidFill>
            </a:endParaRP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Final state studied: </a:t>
            </a:r>
            <a:r>
              <a:rPr lang="en-US" sz="1800" b="1" dirty="0" smtClean="0">
                <a:solidFill>
                  <a:srgbClr val="0080FF"/>
                </a:solidFill>
              </a:rPr>
              <a:t>dilepton signature</a:t>
            </a:r>
          </a:p>
          <a:p>
            <a:r>
              <a:rPr lang="en-US" sz="1800" dirty="0" smtClean="0"/>
              <a:t>Signal events are characterized by:</a:t>
            </a:r>
          </a:p>
          <a:p>
            <a:pPr lvl="1">
              <a:buFontTx/>
              <a:buChar char="-"/>
            </a:pPr>
            <a:r>
              <a:rPr lang="en-US" sz="1800" b="1" dirty="0" smtClean="0"/>
              <a:t>Two</a:t>
            </a:r>
            <a:r>
              <a:rPr lang="en-US" sz="1800" dirty="0" smtClean="0"/>
              <a:t> opposite-sign, isolated </a:t>
            </a:r>
            <a:r>
              <a:rPr lang="en-US" sz="1800" b="1" dirty="0" smtClean="0"/>
              <a:t>leptons </a:t>
            </a:r>
          </a:p>
          <a:p>
            <a:pPr lvl="1">
              <a:buFontTx/>
              <a:buChar char="-"/>
            </a:pPr>
            <a:r>
              <a:rPr lang="en-US" sz="1800" dirty="0" smtClean="0"/>
              <a:t>Missing transverse energy (2 neutrinos in the final state)</a:t>
            </a:r>
          </a:p>
          <a:p>
            <a:pPr lvl="1">
              <a:buFontTx/>
              <a:buChar char="-"/>
            </a:pPr>
            <a:r>
              <a:rPr lang="en-US" sz="1800" dirty="0" smtClean="0"/>
              <a:t> A jet coming from a </a:t>
            </a:r>
            <a:r>
              <a:rPr lang="en-US" sz="1800" b="1" dirty="0" smtClean="0"/>
              <a:t>b decay 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0080FF"/>
                </a:solidFill>
              </a:rPr>
              <a:t>Backgrounds: ttbar (main challenge), DY</a:t>
            </a:r>
            <a:endParaRPr lang="en-US" sz="1800" b="1" dirty="0">
              <a:solidFill>
                <a:srgbClr val="0080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fgSTtWfir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599" y="2366646"/>
            <a:ext cx="1957566" cy="1430251"/>
          </a:xfrm>
          <a:prstGeom prst="rect">
            <a:avLst/>
          </a:prstGeom>
        </p:spPr>
      </p:pic>
      <p:pic>
        <p:nvPicPr>
          <p:cNvPr id="7" name="Picture 6" descr="fgSTtWsecon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72" y="2302090"/>
            <a:ext cx="2045923" cy="14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(7TeV)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</a:t>
            </a:r>
            <a:r>
              <a:rPr lang="en-US" sz="1800" dirty="0" smtClean="0">
                <a:solidFill>
                  <a:schemeClr val="tx2"/>
                </a:solidFill>
              </a:rPr>
              <a:t>mpossible to study before the LHC (very low cross section at he </a:t>
            </a:r>
            <a:r>
              <a:rPr lang="en-US" sz="1800" dirty="0" err="1" smtClean="0">
                <a:solidFill>
                  <a:schemeClr val="tx2"/>
                </a:solidFill>
              </a:rPr>
              <a:t>Tevatron</a:t>
            </a:r>
            <a:r>
              <a:rPr lang="en-US" sz="1800" dirty="0" smtClean="0">
                <a:solidFill>
                  <a:schemeClr val="tx2"/>
                </a:solidFill>
              </a:rPr>
              <a:t>) </a:t>
            </a:r>
            <a:r>
              <a:rPr lang="en-US" sz="1800" dirty="0" smtClean="0">
                <a:solidFill>
                  <a:srgbClr val="646B86"/>
                </a:solidFill>
              </a:rPr>
              <a:t>→</a:t>
            </a:r>
            <a:r>
              <a:rPr lang="en-US" sz="1800" dirty="0" smtClean="0">
                <a:solidFill>
                  <a:srgbClr val="7411D0"/>
                </a:solidFill>
              </a:rPr>
              <a:t> </a:t>
            </a:r>
            <a:r>
              <a:rPr lang="en-US" sz="1800" dirty="0" smtClean="0"/>
              <a:t>At the LHC is still not easy</a:t>
            </a:r>
            <a:endParaRPr lang="en-US" sz="1800" dirty="0"/>
          </a:p>
          <a:p>
            <a:r>
              <a:rPr lang="en-US" sz="1800" dirty="0" smtClean="0">
                <a:solidFill>
                  <a:srgbClr val="7411D0"/>
                </a:solidFill>
              </a:rPr>
              <a:t>With 7TeV data, CMS reported evidence for the process</a:t>
            </a:r>
            <a:endParaRPr lang="en-US" sz="1800" dirty="0">
              <a:solidFill>
                <a:srgbClr val="7411D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08" y="2820779"/>
            <a:ext cx="3767811" cy="33469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19740" y="3741722"/>
            <a:ext cx="33686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September 2012</a:t>
            </a:r>
            <a:endParaRPr lang="en-US" dirty="0" smtClean="0">
              <a:solidFill>
                <a:schemeClr val="accent3"/>
              </a:solidFill>
              <a:hlinkClick r:id="rId3"/>
            </a:endParaRPr>
          </a:p>
          <a:p>
            <a:pPr algn="ctr"/>
            <a:r>
              <a:rPr lang="hu-HU" dirty="0"/>
              <a:t>Phys. Rev. Lett. 110 (2013) </a:t>
            </a:r>
            <a:r>
              <a:rPr lang="hu-HU" dirty="0" smtClean="0"/>
              <a:t>022003</a:t>
            </a:r>
            <a:endParaRPr lang="en-US" dirty="0" smtClean="0">
              <a:hlinkClick r:id="rId3"/>
            </a:endParaRPr>
          </a:p>
          <a:p>
            <a:pPr algn="ctr"/>
            <a:r>
              <a:rPr lang="en-US" dirty="0" smtClean="0">
                <a:hlinkClick r:id="rId3"/>
              </a:rPr>
              <a:t>arXiv:1209.3489</a:t>
            </a:r>
            <a:endParaRPr lang="en-US" dirty="0" smtClean="0"/>
          </a:p>
          <a:p>
            <a:pPr algn="ctr"/>
            <a:r>
              <a:rPr lang="en-US" b="1" dirty="0" smtClean="0"/>
              <a:t>4.0σ </a:t>
            </a:r>
          </a:p>
          <a:p>
            <a:pPr algn="ctr"/>
            <a:r>
              <a:rPr lang="en-US" dirty="0" smtClean="0"/>
              <a:t>7TeV - 4.9fb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</a:p>
        </p:txBody>
      </p:sp>
      <p:pic>
        <p:nvPicPr>
          <p:cNvPr id="15" name="Picture 14" descr="fgSTtWsecond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44" y="405303"/>
            <a:ext cx="1285663" cy="9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74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 (8TeV)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80FF"/>
                </a:solidFill>
              </a:rPr>
              <a:t>At 8TeV the process was observed with a significance &gt; 5 </a:t>
            </a:r>
            <a:r>
              <a:rPr lang="en-US" sz="1800" b="1" dirty="0" err="1" smtClean="0">
                <a:solidFill>
                  <a:srgbClr val="0080FF"/>
                </a:solidFill>
              </a:rPr>
              <a:t>σ</a:t>
            </a:r>
            <a:endParaRPr lang="en-US" sz="1800" b="1" dirty="0">
              <a:solidFill>
                <a:srgbClr val="0080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0" y="2190383"/>
            <a:ext cx="3959671" cy="33354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699042" y="4902927"/>
            <a:ext cx="42346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January 2014</a:t>
            </a:r>
          </a:p>
          <a:p>
            <a:pPr algn="ctr"/>
            <a:r>
              <a:rPr lang="hu-HU" dirty="0"/>
              <a:t>Phys. Rev. Lett. 112 (2014) </a:t>
            </a:r>
            <a:r>
              <a:rPr lang="hu-HU" dirty="0" smtClean="0"/>
              <a:t>231802</a:t>
            </a:r>
            <a:endParaRPr lang="en-US" dirty="0" smtClean="0"/>
          </a:p>
          <a:p>
            <a:pPr algn="ctr"/>
            <a:r>
              <a:rPr lang="en-US" dirty="0" smtClean="0">
                <a:hlinkClick r:id="rId3"/>
              </a:rPr>
              <a:t>arXiv:1401.2942</a:t>
            </a:r>
            <a:endParaRPr lang="en-US" dirty="0" smtClean="0"/>
          </a:p>
          <a:p>
            <a:pPr algn="ctr"/>
            <a:r>
              <a:rPr lang="en-US" b="1" dirty="0" smtClean="0"/>
              <a:t>6.1σ  </a:t>
            </a:r>
          </a:p>
          <a:p>
            <a:pPr algn="ctr"/>
            <a:r>
              <a:rPr lang="en-US" dirty="0" smtClean="0"/>
              <a:t>8TeV - 12.2fb</a:t>
            </a:r>
            <a:r>
              <a:rPr lang="en-US" baseline="30000" dirty="0" smtClean="0"/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5631" y="2634631"/>
            <a:ext cx="380303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 TeV → cut-based, basic BDT</a:t>
            </a:r>
          </a:p>
          <a:p>
            <a:pPr algn="ctr"/>
            <a:r>
              <a:rPr lang="en-US" dirty="0" smtClean="0"/>
              <a:t>8TeV → cut-based, shape-based, more sophisticated BDT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At 8TeV the analysis is already not statistically </a:t>
            </a:r>
            <a:r>
              <a:rPr lang="en-US" dirty="0" smtClean="0"/>
              <a:t>limited</a:t>
            </a:r>
            <a:endParaRPr lang="en-US" dirty="0"/>
          </a:p>
        </p:txBody>
      </p:sp>
      <p:pic>
        <p:nvPicPr>
          <p:cNvPr id="11" name="Picture 10" descr="fgSTtWsecond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744" y="405303"/>
            <a:ext cx="1285663" cy="9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435608" y="1447800"/>
            <a:ext cx="4067945" cy="4800600"/>
          </a:xfrm>
        </p:spPr>
        <p:txBody>
          <a:bodyPr>
            <a:normAutofit/>
          </a:bodyPr>
          <a:lstStyle/>
          <a:p>
            <a:r>
              <a:rPr lang="en-US" sz="1800" dirty="0"/>
              <a:t>The main </a:t>
            </a:r>
            <a:r>
              <a:rPr lang="en-US" sz="1800" dirty="0" smtClean="0"/>
              <a:t>challenge is the </a:t>
            </a:r>
            <a:r>
              <a:rPr lang="en-US" sz="1800" b="1" dirty="0" err="1"/>
              <a:t>ttbar</a:t>
            </a:r>
            <a:r>
              <a:rPr lang="en-US" sz="1800" b="1" dirty="0"/>
              <a:t> </a:t>
            </a:r>
            <a:r>
              <a:rPr lang="en-US" sz="1800" b="1" dirty="0" smtClean="0"/>
              <a:t>background </a:t>
            </a:r>
            <a:endParaRPr lang="en-US" sz="1800" b="1" dirty="0"/>
          </a:p>
          <a:p>
            <a:pPr lvl="1"/>
            <a:r>
              <a:rPr lang="en-US" sz="1800" dirty="0" err="1" smtClean="0">
                <a:solidFill>
                  <a:srgbClr val="3366FF"/>
                </a:solidFill>
              </a:rPr>
              <a:t>ttbar</a:t>
            </a:r>
            <a:r>
              <a:rPr lang="en-US" sz="1800" dirty="0" smtClean="0">
                <a:solidFill>
                  <a:srgbClr val="3366FF"/>
                </a:solidFill>
              </a:rPr>
              <a:t> </a:t>
            </a:r>
            <a:r>
              <a:rPr lang="en-US" sz="1800" dirty="0">
                <a:solidFill>
                  <a:srgbClr val="3366FF"/>
                </a:solidFill>
              </a:rPr>
              <a:t>with 1 jet outside acceptance or </a:t>
            </a:r>
            <a:r>
              <a:rPr lang="en-US" sz="1800" dirty="0" err="1" smtClean="0">
                <a:solidFill>
                  <a:srgbClr val="3366FF"/>
                </a:solidFill>
              </a:rPr>
              <a:t>misreconstructed</a:t>
            </a:r>
            <a:r>
              <a:rPr lang="en-US" sz="1800" dirty="0" smtClean="0">
                <a:solidFill>
                  <a:srgbClr val="3366FF"/>
                </a:solidFill>
              </a:rPr>
              <a:t> </a:t>
            </a:r>
            <a:r>
              <a:rPr lang="en-US" sz="1800" dirty="0" smtClean="0">
                <a:solidFill>
                  <a:srgbClr val="3366FF"/>
                </a:solidFill>
                <a:latin typeface="Cambria"/>
                <a:cs typeface="Cambria"/>
              </a:rPr>
              <a:t>→ </a:t>
            </a:r>
            <a:r>
              <a:rPr lang="en-US" sz="1800" dirty="0" smtClean="0">
                <a:solidFill>
                  <a:srgbClr val="3366FF"/>
                </a:solidFill>
                <a:cs typeface="Cambria"/>
              </a:rPr>
              <a:t>mimics perfectly the signal</a:t>
            </a:r>
            <a:endParaRPr lang="en-US" sz="1800" dirty="0">
              <a:solidFill>
                <a:srgbClr val="3366FF"/>
              </a:solidFill>
            </a:endParaRPr>
          </a:p>
          <a:p>
            <a:pPr marL="274320" lvl="1" indent="0">
              <a:buNone/>
            </a:pPr>
            <a:r>
              <a:rPr lang="en-US" sz="1800" dirty="0" smtClean="0"/>
              <a:t>→ not only </a:t>
            </a:r>
            <a:r>
              <a:rPr lang="en-US" sz="1800" dirty="0"/>
              <a:t>v</a:t>
            </a:r>
            <a:r>
              <a:rPr lang="en-US" sz="1800" dirty="0" smtClean="0"/>
              <a:t>ery similar </a:t>
            </a:r>
            <a:r>
              <a:rPr lang="en-US" sz="1800" dirty="0"/>
              <a:t>final </a:t>
            </a:r>
            <a:r>
              <a:rPr lang="en-US" sz="1800" dirty="0" smtClean="0"/>
              <a:t>states, also their </a:t>
            </a:r>
            <a:r>
              <a:rPr lang="en-US" sz="1800" dirty="0"/>
              <a:t>diagrams mix at </a:t>
            </a:r>
            <a:r>
              <a:rPr lang="en-US" sz="1800" dirty="0" smtClean="0"/>
              <a:t>NLO</a:t>
            </a:r>
          </a:p>
          <a:p>
            <a:pPr marL="274320" lvl="1" indent="0">
              <a:buNone/>
            </a:pPr>
            <a:r>
              <a:rPr lang="en-US" sz="1800" dirty="0" smtClean="0"/>
              <a:t>→ Main uncertainties come from theory modeling of </a:t>
            </a:r>
            <a:r>
              <a:rPr lang="en-US" sz="1800" dirty="0" err="1" smtClean="0"/>
              <a:t>ttbar</a:t>
            </a:r>
            <a:endParaRPr lang="en-US" sz="1800" dirty="0" smtClean="0"/>
          </a:p>
          <a:p>
            <a:r>
              <a:rPr lang="en-US" sz="1800" dirty="0" smtClean="0"/>
              <a:t>2 control </a:t>
            </a:r>
            <a:r>
              <a:rPr lang="en-US" sz="1800" dirty="0"/>
              <a:t>regions were </a:t>
            </a:r>
            <a:r>
              <a:rPr lang="en-US" sz="1800" dirty="0" smtClean="0"/>
              <a:t>established</a:t>
            </a:r>
          </a:p>
          <a:p>
            <a:r>
              <a:rPr lang="en-US" sz="1800" dirty="0" smtClean="0"/>
              <a:t>Use of variables related ‘loose’ jets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780518"/>
              </p:ext>
            </p:extLst>
          </p:nvPr>
        </p:nvGraphicFramePr>
        <p:xfrm>
          <a:off x="2211734" y="5173062"/>
          <a:ext cx="5988483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8483"/>
                <a:gridCol w="1314824"/>
                <a:gridCol w="3765176"/>
              </a:tblGrid>
              <a:tr h="2959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7TeV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=16+5-4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pb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15.6±0.4±1.1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pb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8TeV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23.4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±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5.4 </a:t>
                      </a:r>
                      <a:r>
                        <a:rPr kumimoji="0" lang="en-US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pb</a:t>
                      </a:r>
                      <a:endParaRPr kumimoji="0" lang="en-US" sz="1600" b="0" i="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tW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22.2±0.6±1.4 </a:t>
                      </a:r>
                      <a:r>
                        <a:rPr lang="en-US" sz="1600" b="0" i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pb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9" name="Picture 8" descr="Figure3_nlooseje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769" y="1632091"/>
            <a:ext cx="3694400" cy="2925548"/>
          </a:xfrm>
          <a:prstGeom prst="rect">
            <a:avLst/>
          </a:prstGeom>
        </p:spPr>
      </p:pic>
      <p:pic>
        <p:nvPicPr>
          <p:cNvPr id="10" name="Picture 9" descr="fgSTtWsecon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44" y="405303"/>
            <a:ext cx="1285663" cy="9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8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tW</a:t>
            </a:r>
            <a:r>
              <a:rPr lang="en-US" dirty="0" smtClean="0"/>
              <a:t>: combination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87527" y="5183255"/>
            <a:ext cx="2300592" cy="64633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8A1D9"/>
                </a:solidFill>
              </a:rPr>
              <a:t>September 2014</a:t>
            </a:r>
          </a:p>
          <a:p>
            <a:pPr algn="ctr"/>
            <a:r>
              <a:rPr lang="en-US" dirty="0" smtClean="0">
                <a:hlinkClick r:id="rId2"/>
              </a:rPr>
              <a:t>CMS-PAS-TOP-14-009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6340421" y="4079443"/>
            <a:ext cx="26905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ATLAS+CMS </a:t>
            </a:r>
            <a:r>
              <a:rPr lang="en-US" dirty="0" err="1"/>
              <a:t>tW</a:t>
            </a:r>
            <a:r>
              <a:rPr lang="en-US" dirty="0"/>
              <a:t> combination at </a:t>
            </a:r>
            <a:r>
              <a:rPr lang="en-US" dirty="0" smtClean="0"/>
              <a:t>8TeV also performed</a:t>
            </a:r>
            <a:endParaRPr lang="en-US" dirty="0"/>
          </a:p>
        </p:txBody>
      </p:sp>
      <p:pic>
        <p:nvPicPr>
          <p:cNvPr id="10" name="Picture 9" descr="fgSTtWsecon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744" y="405303"/>
            <a:ext cx="1285663" cy="939340"/>
          </a:xfrm>
          <a:prstGeom prst="rect">
            <a:avLst/>
          </a:prstGeom>
        </p:spPr>
      </p:pic>
      <p:pic>
        <p:nvPicPr>
          <p:cNvPr id="6" name="Picture 5" descr="singletop_t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437290"/>
            <a:ext cx="5299021" cy="516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4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-channel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Lowest cross-section at the LHC, more important at the </a:t>
            </a:r>
            <a:r>
              <a:rPr lang="en-US" sz="1800" b="1" dirty="0" err="1" smtClean="0"/>
              <a:t>Tevatron</a:t>
            </a:r>
            <a:r>
              <a:rPr lang="en-US" sz="1800" b="1" dirty="0" smtClean="0"/>
              <a:t>, </a:t>
            </a:r>
            <a:r>
              <a:rPr lang="en-US" sz="1800" dirty="0" smtClean="0"/>
              <a:t>where the study of data </a:t>
            </a:r>
            <a:r>
              <a:rPr lang="en-US" sz="1800" b="1" dirty="0" smtClean="0"/>
              <a:t>after</a:t>
            </a:r>
            <a:r>
              <a:rPr lang="en-US" sz="1800" dirty="0" smtClean="0"/>
              <a:t> the shutdown allowed for the </a:t>
            </a:r>
            <a:r>
              <a:rPr lang="en-US" sz="1800" b="1" dirty="0" smtClean="0">
                <a:solidFill>
                  <a:srgbClr val="749805"/>
                </a:solidFill>
              </a:rPr>
              <a:t>observation of the process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Interesting production mode </a:t>
            </a:r>
            <a:r>
              <a:rPr lang="en-US" sz="1800" b="1" dirty="0" smtClean="0">
                <a:solidFill>
                  <a:srgbClr val="0080FF"/>
                </a:solidFill>
              </a:rPr>
              <a:t>sensitive to new physics:  W’ bosons, charged Higgs bosons</a:t>
            </a:r>
            <a:endParaRPr lang="en-US" sz="1800" dirty="0" smtClean="0">
              <a:solidFill>
                <a:srgbClr val="0080FF"/>
              </a:solidFill>
            </a:endParaRPr>
          </a:p>
          <a:p>
            <a:r>
              <a:rPr lang="en-US" sz="1800" b="1" dirty="0" smtClean="0"/>
              <a:t>Very challenging final state: </a:t>
            </a:r>
            <a:r>
              <a:rPr lang="en-US" sz="1800" dirty="0" smtClean="0"/>
              <a:t>low cross-section, difficult to separate from backgrounds</a:t>
            </a:r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Signal signature: </a:t>
            </a:r>
            <a:r>
              <a:rPr lang="en-US" sz="1800" b="1" dirty="0" smtClean="0">
                <a:solidFill>
                  <a:srgbClr val="0080FF"/>
                </a:solidFill>
              </a:rPr>
              <a:t>lepton + jets </a:t>
            </a:r>
          </a:p>
          <a:p>
            <a:pPr lvl="1"/>
            <a:r>
              <a:rPr lang="en-US" sz="1800" b="1" dirty="0" smtClean="0"/>
              <a:t>A lepton </a:t>
            </a:r>
            <a:r>
              <a:rPr lang="en-US" sz="1800" dirty="0" smtClean="0"/>
              <a:t>(e,µ) and </a:t>
            </a:r>
            <a:r>
              <a:rPr lang="en-US" sz="1800" b="1" dirty="0" smtClean="0"/>
              <a:t>MET </a:t>
            </a:r>
            <a:r>
              <a:rPr lang="en-US" sz="1800" dirty="0" smtClean="0"/>
              <a:t>from the decay of a W boson</a:t>
            </a:r>
          </a:p>
          <a:p>
            <a:pPr lvl="1"/>
            <a:r>
              <a:rPr lang="en-US" sz="1800" b="1" dirty="0" smtClean="0"/>
              <a:t>Two jets </a:t>
            </a:r>
            <a:r>
              <a:rPr lang="en-US" sz="1800" dirty="0" smtClean="0"/>
              <a:t>with high transverse momentum originating from </a:t>
            </a:r>
            <a:r>
              <a:rPr lang="en-US" sz="1800" b="1" dirty="0" smtClean="0"/>
              <a:t>b-quarks </a:t>
            </a:r>
          </a:p>
          <a:p>
            <a:r>
              <a:rPr lang="en-US" sz="1800" b="1" dirty="0" smtClean="0">
                <a:solidFill>
                  <a:srgbClr val="0080FF"/>
                </a:solidFill>
              </a:rPr>
              <a:t>Main backgrounds</a:t>
            </a:r>
            <a:r>
              <a:rPr lang="en-US" sz="1800" dirty="0" smtClean="0">
                <a:solidFill>
                  <a:srgbClr val="7411D0"/>
                </a:solidFill>
              </a:rPr>
              <a:t>: </a:t>
            </a:r>
            <a:r>
              <a:rPr lang="en-US" sz="1800" dirty="0" err="1" smtClean="0"/>
              <a:t>ttbar</a:t>
            </a:r>
            <a:r>
              <a:rPr lang="en-US" sz="1800" dirty="0" smtClean="0"/>
              <a:t>,  </a:t>
            </a:r>
            <a:r>
              <a:rPr lang="en-US" sz="1800" dirty="0" err="1" smtClean="0"/>
              <a:t>W+jets</a:t>
            </a:r>
            <a:r>
              <a:rPr lang="en-US" sz="1800" dirty="0" smtClean="0"/>
              <a:t>, multijet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F3AE2-D352-CE48-9017-4616FEC7103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681" y="3638944"/>
            <a:ext cx="1637254" cy="1349893"/>
          </a:xfrm>
          <a:prstGeom prst="rect">
            <a:avLst/>
          </a:prstGeom>
          <a:effectLst/>
        </p:spPr>
      </p:pic>
      <p:sp>
        <p:nvSpPr>
          <p:cNvPr id="7" name="TextBox 6"/>
          <p:cNvSpPr txBox="1"/>
          <p:nvPr/>
        </p:nvSpPr>
        <p:spPr>
          <a:xfrm>
            <a:off x="3555968" y="2244776"/>
            <a:ext cx="342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hlinkClick r:id="rId3"/>
              </a:rPr>
              <a:t>Phys. Rev. Lett. 112, 231803 (2014)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6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-channel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CMS has a </a:t>
            </a:r>
            <a:r>
              <a:rPr lang="en-US" sz="1800" dirty="0" smtClean="0"/>
              <a:t>preliminary result at </a:t>
            </a:r>
            <a:r>
              <a:rPr lang="en-US" sz="1800" dirty="0"/>
              <a:t>8TeV</a:t>
            </a:r>
          </a:p>
          <a:p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860" y="405934"/>
            <a:ext cx="1173952" cy="967907"/>
          </a:xfrm>
          <a:prstGeom prst="rect">
            <a:avLst/>
          </a:prstGeom>
          <a:effectLst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72" y="1964464"/>
            <a:ext cx="4589131" cy="31121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30081" y="1964464"/>
            <a:ext cx="3103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Cambria"/>
                <a:hlinkClick r:id="rId4"/>
              </a:rPr>
              <a:t>CMS</a:t>
            </a:r>
            <a:r>
              <a:rPr lang="en-US" dirty="0">
                <a:cs typeface="Cambria"/>
                <a:hlinkClick r:id="rId4"/>
              </a:rPr>
              <a:t>-PAS-TOP-13-</a:t>
            </a:r>
            <a:r>
              <a:rPr lang="en-US" dirty="0" smtClean="0">
                <a:cs typeface="Cambria"/>
                <a:hlinkClick r:id="rId4"/>
              </a:rPr>
              <a:t>009</a:t>
            </a:r>
            <a:endParaRPr lang="en-US" dirty="0" smtClean="0">
              <a:cs typeface="Cambria"/>
            </a:endParaRPr>
          </a:p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(November 2013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cs typeface="Cambria"/>
              </a:rPr>
              <a:t>)</a:t>
            </a:r>
            <a:endParaRPr lang="en-US" dirty="0" smtClean="0">
              <a:cs typeface="Cambria"/>
            </a:endParaRPr>
          </a:p>
          <a:p>
            <a:r>
              <a:rPr lang="en-US" dirty="0" smtClean="0">
                <a:cs typeface="Cambria"/>
              </a:rPr>
              <a:t>Full </a:t>
            </a:r>
            <a:r>
              <a:rPr lang="en-US" dirty="0" err="1" smtClean="0">
                <a:cs typeface="Cambria"/>
              </a:rPr>
              <a:t>lumi</a:t>
            </a:r>
            <a:r>
              <a:rPr lang="en-US" dirty="0" smtClean="0">
                <a:cs typeface="Cambria"/>
              </a:rPr>
              <a:t>, e and µ</a:t>
            </a:r>
          </a:p>
          <a:p>
            <a:r>
              <a:rPr lang="en-US" dirty="0" smtClean="0">
                <a:cs typeface="Cambria"/>
              </a:rPr>
              <a:t>BDT</a:t>
            </a:r>
          </a:p>
          <a:p>
            <a:r>
              <a:rPr lang="en-US" dirty="0" smtClean="0">
                <a:cs typeface="Cambria"/>
              </a:rPr>
              <a:t>Difficult analysis</a:t>
            </a:r>
          </a:p>
          <a:p>
            <a:r>
              <a:rPr lang="en-US" dirty="0" smtClean="0">
                <a:cs typeface="Cambria"/>
              </a:rPr>
              <a:t>In </a:t>
            </a:r>
            <a:r>
              <a:rPr lang="en-US" dirty="0">
                <a:cs typeface="Cambria"/>
              </a:rPr>
              <a:t>Run-2 will </a:t>
            </a:r>
            <a:r>
              <a:rPr lang="en-US" dirty="0" smtClean="0">
                <a:cs typeface="Cambria"/>
              </a:rPr>
              <a:t>be </a:t>
            </a:r>
            <a:r>
              <a:rPr lang="en-US" dirty="0">
                <a:cs typeface="Cambria"/>
              </a:rPr>
              <a:t>even </a:t>
            </a:r>
            <a:r>
              <a:rPr lang="en-US" dirty="0" smtClean="0">
                <a:cs typeface="Cambria"/>
              </a:rPr>
              <a:t>harder</a:t>
            </a:r>
          </a:p>
          <a:p>
            <a:r>
              <a:rPr lang="en-US" dirty="0">
                <a:cs typeface="Cambria"/>
              </a:rPr>
              <a:t>S/B is a bit better at 7TeV</a:t>
            </a:r>
          </a:p>
          <a:p>
            <a:endParaRPr lang="en-US" dirty="0">
              <a:cs typeface="Cambria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3286"/>
              </p:ext>
            </p:extLst>
          </p:nvPr>
        </p:nvGraphicFramePr>
        <p:xfrm>
          <a:off x="2020305" y="5450792"/>
          <a:ext cx="5730122" cy="1037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0122"/>
              </a:tblGrid>
              <a:tr h="367074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-channel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6.2±5.4(exp.)±5.9(th)pb = 6.2+8.0-5.1</a:t>
                      </a:r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pb (FC)</a:t>
                      </a:r>
                      <a:endParaRPr lang="en-US" sz="1600" b="0" i="0" dirty="0" smtClean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15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baseline="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σ</a:t>
                      </a:r>
                      <a:r>
                        <a:rPr lang="en-US" sz="1600" b="0" i="0" baseline="30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th</a:t>
                      </a:r>
                      <a:r>
                        <a:rPr lang="en-US" sz="1600" b="0" i="0" baseline="-25000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lang="en-US" sz="1600" b="0" i="0" baseline="-2500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-channel </a:t>
                      </a:r>
                      <a:r>
                        <a:rPr lang="en-US" sz="1600" b="0" i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=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5.55 ± 0.08</a:t>
                      </a:r>
                      <a:r>
                        <a:rPr kumimoji="0" lang="en-US" sz="1600" b="0" i="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(scale) ± 0.21(PDF) </a:t>
                      </a:r>
                      <a:r>
                        <a:rPr kumimoji="0" lang="en-US" sz="1600" b="0" i="0" kern="1200" dirty="0" err="1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pb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(NNLL)</a:t>
                      </a:r>
                    </a:p>
                  </a:txBody>
                  <a:tcPr/>
                </a:tc>
              </a:tr>
              <a:tr h="265812">
                <a:tc>
                  <a:txBody>
                    <a:bodyPr/>
                    <a:lstStyle/>
                    <a:p>
                      <a:pPr algn="ctr" rtl="0"/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Upper limit of 2.1 (3.1,1.6) times</a:t>
                      </a:r>
                      <a:r>
                        <a:rPr kumimoji="0" lang="en-US" sz="1600" b="0" i="0" kern="1200" baseline="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 the SM</a:t>
                      </a:r>
                      <a:endParaRPr kumimoji="0" lang="en-US" sz="1600" b="0" i="0" kern="1200" dirty="0" smtClean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345112"/>
              </p:ext>
            </p:extLst>
          </p:nvPr>
        </p:nvGraphicFramePr>
        <p:xfrm>
          <a:off x="5919465" y="4031328"/>
          <a:ext cx="3038966" cy="1219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0484"/>
                <a:gridCol w="909241"/>
                <a:gridCol w="90924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ttbar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LHC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(7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177.31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4.29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LHC (8 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252.89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5.24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13758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LHC (13TeV)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831.76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b="1" dirty="0" smtClean="0">
                          <a:solidFill>
                            <a:srgbClr val="FF0000"/>
                          </a:solidFill>
                        </a:rPr>
                        <a:t>10.32 </a:t>
                      </a:r>
                      <a:endParaRPr kumimoji="0" lang="it-IT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56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Run-1Summary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87" y="1576884"/>
            <a:ext cx="6352655" cy="481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8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II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Measure SM properties in single top signatures</a:t>
            </a:r>
            <a:endParaRPr lang="en-US" cap="none" dirty="0"/>
          </a:p>
        </p:txBody>
      </p:sp>
      <p:pic>
        <p:nvPicPr>
          <p:cNvPr id="4" name="Picture 3" descr="tn_13928049651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31295">
            <a:off x="6259571" y="3802471"/>
            <a:ext cx="2144171" cy="2598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284330" y="3833336"/>
            <a:ext cx="48761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0FF"/>
                </a:solidFill>
              </a:rPr>
              <a:t>The single top production at the LHC is large enough to </a:t>
            </a:r>
            <a:r>
              <a:rPr lang="en-US" b="1" dirty="0" smtClean="0">
                <a:solidFill>
                  <a:srgbClr val="0080FF"/>
                </a:solidFill>
              </a:rPr>
              <a:t>measure top </a:t>
            </a:r>
            <a:r>
              <a:rPr lang="en-US" b="1" dirty="0">
                <a:solidFill>
                  <a:srgbClr val="0080FF"/>
                </a:solidFill>
              </a:rPr>
              <a:t>properties in single top signatures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Complementary to </a:t>
            </a:r>
            <a:r>
              <a:rPr lang="en-US" dirty="0" err="1"/>
              <a:t>ttbar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Another handle to </a:t>
            </a:r>
            <a:r>
              <a:rPr lang="en-US" dirty="0" smtClean="0"/>
              <a:t>test </a:t>
            </a:r>
            <a:r>
              <a:rPr lang="en-US" dirty="0"/>
              <a:t>potential BSM phenomena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Valuable to get the </a:t>
            </a:r>
            <a:r>
              <a:rPr lang="en-US" b="1" dirty="0"/>
              <a:t>full picture</a:t>
            </a:r>
          </a:p>
        </p:txBody>
      </p:sp>
    </p:spTree>
    <p:extLst>
      <p:ext uri="{BB962C8B-B14F-4D97-AF65-F5344CB8AC3E}">
        <p14:creationId xmlns:p14="http://schemas.microsoft.com/office/powerpoint/2010/main" val="5600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55" y="3898002"/>
            <a:ext cx="1458298" cy="117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22"/>
          <a:stretch/>
        </p:blipFill>
        <p:spPr>
          <a:xfrm>
            <a:off x="4072917" y="2519480"/>
            <a:ext cx="5020435" cy="3993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Cross-section and |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tb</a:t>
            </a:r>
            <a:r>
              <a:rPr lang="en-US" dirty="0" smtClean="0"/>
              <a:t>|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From the inclusive production cross</a:t>
            </a:r>
            <a:r>
              <a:rPr lang="en-US" sz="1800" dirty="0"/>
              <a:t> </a:t>
            </a:r>
            <a:r>
              <a:rPr lang="en-US" sz="1800" dirty="0" smtClean="0"/>
              <a:t>section of single top (</a:t>
            </a:r>
            <a:r>
              <a:rPr lang="en-US" sz="1800" b="1" dirty="0" smtClean="0"/>
              <a:t>t-channel, </a:t>
            </a:r>
            <a:r>
              <a:rPr lang="en-US" sz="1800" b="1" dirty="0" err="1" smtClean="0"/>
              <a:t>tW</a:t>
            </a:r>
            <a:r>
              <a:rPr lang="en-US" sz="1800" dirty="0" smtClean="0"/>
              <a:t>), a value of the </a:t>
            </a:r>
            <a:r>
              <a:rPr lang="en-US" sz="1800" b="1" dirty="0" smtClean="0">
                <a:solidFill>
                  <a:schemeClr val="accent6"/>
                </a:solidFill>
              </a:rPr>
              <a:t>CKM matrix element, |</a:t>
            </a:r>
            <a:r>
              <a:rPr lang="en-US" sz="1800" b="1" dirty="0" err="1" smtClean="0">
                <a:solidFill>
                  <a:schemeClr val="accent6"/>
                </a:solidFill>
              </a:rPr>
              <a:t>V</a:t>
            </a:r>
            <a:r>
              <a:rPr lang="en-US" sz="1800" b="1" baseline="-25000" dirty="0" err="1" smtClean="0">
                <a:solidFill>
                  <a:schemeClr val="accent6"/>
                </a:solidFill>
              </a:rPr>
              <a:t>tb</a:t>
            </a:r>
            <a:r>
              <a:rPr lang="en-US" sz="1800" b="1" dirty="0" smtClean="0">
                <a:solidFill>
                  <a:schemeClr val="accent6"/>
                </a:solidFill>
              </a:rPr>
              <a:t>|</a:t>
            </a:r>
            <a:r>
              <a:rPr lang="en-US" sz="1800" dirty="0" smtClean="0"/>
              <a:t>, can be extracted</a:t>
            </a:r>
          </a:p>
          <a:p>
            <a:r>
              <a:rPr lang="en-US" sz="1800" dirty="0" smtClean="0"/>
              <a:t>Considering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td</a:t>
            </a:r>
            <a:r>
              <a:rPr lang="en-US" sz="1800" dirty="0" smtClean="0"/>
              <a:t>|,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ts</a:t>
            </a:r>
            <a:r>
              <a:rPr lang="en-US" sz="1800" dirty="0" smtClean="0"/>
              <a:t>| &lt;&lt;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</a:t>
            </a:r>
          </a:p>
          <a:p>
            <a:r>
              <a:rPr lang="en-US" sz="1800" dirty="0"/>
              <a:t>Cross section ~ |V</a:t>
            </a:r>
            <a:r>
              <a:rPr lang="en-US" sz="1800" baseline="-25000" dirty="0"/>
              <a:t>tb</a:t>
            </a:r>
            <a:r>
              <a:rPr lang="en-US" sz="1800" dirty="0"/>
              <a:t>|</a:t>
            </a:r>
            <a:r>
              <a:rPr lang="en-US" sz="1800" baseline="30000" dirty="0" smtClean="0"/>
              <a:t>2</a:t>
            </a:r>
            <a:endParaRPr lang="en-US" sz="1800" baseline="30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618505"/>
              </p:ext>
            </p:extLst>
          </p:nvPr>
        </p:nvGraphicFramePr>
        <p:xfrm>
          <a:off x="1949538" y="2935169"/>
          <a:ext cx="1722931" cy="81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Equation" r:id="rId5" imgW="1016000" imgH="482600" progId="Equation.3">
                  <p:embed/>
                </p:oleObj>
              </mc:Choice>
              <mc:Fallback>
                <p:oleObj name="Equation" r:id="rId5" imgW="1016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9538" y="2935169"/>
                        <a:ext cx="1722931" cy="818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9886" r="44604"/>
          <a:stretch/>
        </p:blipFill>
        <p:spPr>
          <a:xfrm>
            <a:off x="2593057" y="5244908"/>
            <a:ext cx="1450663" cy="123979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551222" y="6019653"/>
            <a:ext cx="362627" cy="36250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48309" y="4809166"/>
            <a:ext cx="1447034" cy="120156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21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</a:t>
            </a:r>
            <a:r>
              <a:rPr lang="en-US" dirty="0"/>
              <a:t>quarks at the LHC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At the </a:t>
            </a:r>
            <a:r>
              <a:rPr lang="en-US" sz="1800" b="1" dirty="0"/>
              <a:t>LHC,</a:t>
            </a:r>
            <a:r>
              <a:rPr lang="en-US" sz="1800" dirty="0"/>
              <a:t> top quarks are </a:t>
            </a:r>
            <a:r>
              <a:rPr lang="en-US" sz="1800" dirty="0" smtClean="0"/>
              <a:t>produced mainly in </a:t>
            </a:r>
            <a:r>
              <a:rPr lang="en-US" sz="1800" b="1" dirty="0" err="1"/>
              <a:t>ttbar</a:t>
            </a:r>
            <a:r>
              <a:rPr lang="en-US" sz="1800" b="1" dirty="0"/>
              <a:t> </a:t>
            </a:r>
            <a:r>
              <a:rPr lang="en-US" sz="1800" b="1" dirty="0" smtClean="0"/>
              <a:t>pairs</a:t>
            </a:r>
            <a:endParaRPr lang="en-US" sz="1800" dirty="0"/>
          </a:p>
          <a:p>
            <a:pPr lvl="1"/>
            <a:r>
              <a:rPr lang="en-US" sz="1800" b="1" dirty="0" smtClean="0">
                <a:solidFill>
                  <a:srgbClr val="749805"/>
                </a:solidFill>
              </a:rPr>
              <a:t>strong interaction</a:t>
            </a:r>
            <a:endParaRPr lang="en-US" sz="1800" b="1" dirty="0">
              <a:solidFill>
                <a:srgbClr val="749805"/>
              </a:solidFill>
            </a:endParaRPr>
          </a:p>
          <a:p>
            <a:r>
              <a:rPr lang="en-US" sz="1800" dirty="0" smtClean="0"/>
              <a:t>Alternative </a:t>
            </a:r>
            <a:r>
              <a:rPr lang="en-US" sz="1800" dirty="0"/>
              <a:t>mode, at a </a:t>
            </a:r>
            <a:r>
              <a:rPr lang="en-US" sz="1800" dirty="0" smtClean="0"/>
              <a:t>lower rate: </a:t>
            </a:r>
            <a:r>
              <a:rPr lang="en-US" sz="1800" b="1" dirty="0" smtClean="0">
                <a:solidFill>
                  <a:srgbClr val="0080FF"/>
                </a:solidFill>
              </a:rPr>
              <a:t>Single </a:t>
            </a:r>
            <a:r>
              <a:rPr lang="en-US" sz="1800" b="1" dirty="0">
                <a:solidFill>
                  <a:srgbClr val="0080FF"/>
                </a:solidFill>
              </a:rPr>
              <a:t>top quark production</a:t>
            </a:r>
          </a:p>
          <a:p>
            <a:pPr lvl="1"/>
            <a:r>
              <a:rPr lang="en-US" sz="1800" b="1" dirty="0" smtClean="0">
                <a:solidFill>
                  <a:schemeClr val="accent1"/>
                </a:solidFill>
              </a:rPr>
              <a:t>electroweak interaction</a:t>
            </a:r>
          </a:p>
          <a:p>
            <a:r>
              <a:rPr lang="en-US" sz="1800" dirty="0" smtClean="0"/>
              <a:t>Three </a:t>
            </a:r>
            <a:r>
              <a:rPr lang="en-US" sz="1800" dirty="0"/>
              <a:t>main </a:t>
            </a:r>
            <a:r>
              <a:rPr lang="en-US" sz="1800" dirty="0" smtClean="0"/>
              <a:t>single top process</a:t>
            </a:r>
            <a:r>
              <a:rPr lang="en-US" sz="1800" dirty="0"/>
              <a:t>: </a:t>
            </a:r>
            <a:endParaRPr lang="en-US" sz="1800" dirty="0" smtClean="0"/>
          </a:p>
          <a:p>
            <a:pPr lvl="2"/>
            <a:r>
              <a:rPr lang="en-US" sz="1800" b="1" dirty="0" smtClean="0"/>
              <a:t>t</a:t>
            </a:r>
            <a:r>
              <a:rPr lang="en-US" sz="1800" b="1" dirty="0"/>
              <a:t>-channel, </a:t>
            </a:r>
            <a:r>
              <a:rPr lang="en-US" sz="1800" b="1" dirty="0" err="1"/>
              <a:t>tW</a:t>
            </a:r>
            <a:r>
              <a:rPr lang="en-US" sz="1800" b="1" dirty="0"/>
              <a:t> associated production, s-channel</a:t>
            </a:r>
          </a:p>
          <a:p>
            <a:pPr marL="274320" lvl="1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" r="-1351" b="19501"/>
          <a:stretch/>
        </p:blipFill>
        <p:spPr>
          <a:xfrm>
            <a:off x="1078657" y="3545605"/>
            <a:ext cx="3722998" cy="9188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905853"/>
              </p:ext>
            </p:extLst>
          </p:nvPr>
        </p:nvGraphicFramePr>
        <p:xfrm>
          <a:off x="1300731" y="5036875"/>
          <a:ext cx="7552517" cy="1523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7649"/>
                <a:gridCol w="1413717"/>
                <a:gridCol w="1413717"/>
                <a:gridCol w="1413717"/>
                <a:gridCol w="1413717"/>
              </a:tblGrid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σ</a:t>
                      </a:r>
                      <a:r>
                        <a:rPr lang="en-US" sz="1400" dirty="0" smtClean="0"/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ttbar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Tevatron</a:t>
                      </a:r>
                      <a:r>
                        <a:rPr lang="en-US" sz="1400" dirty="0" smtClean="0"/>
                        <a:t> (1.96TeV)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kumimoji="0" lang="en-US" sz="1400" kern="1200" dirty="0" smtClean="0"/>
                        <a:t>7.08</a:t>
                      </a:r>
                      <a:endParaRPr kumimoji="0" lang="en-U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2.08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0.22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1.046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@ 7TeV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177.31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63.89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15.74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4.29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687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@ 8TeV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252.89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84.69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22.2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5.24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2687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LHC @ 13TeV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831.76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216.99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71.2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10.32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984" y="3570634"/>
            <a:ext cx="1440996" cy="1069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871" y="3998010"/>
            <a:ext cx="1406691" cy="96973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578" y="3983411"/>
            <a:ext cx="1176167" cy="969734"/>
          </a:xfrm>
          <a:prstGeom prst="rect">
            <a:avLst/>
          </a:prstGeom>
          <a:effectLst/>
        </p:spPr>
      </p:pic>
      <p:sp>
        <p:nvSpPr>
          <p:cNvPr id="14" name="Right Brace 13"/>
          <p:cNvSpPr/>
          <p:nvPr/>
        </p:nvSpPr>
        <p:spPr>
          <a:xfrm rot="16200000" flipH="1">
            <a:off x="2718431" y="2884511"/>
            <a:ext cx="328285" cy="3517007"/>
          </a:xfrm>
          <a:prstGeom prst="rightBrace">
            <a:avLst>
              <a:gd name="adj1" fmla="val 8333"/>
              <a:gd name="adj2" fmla="val 824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6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LHC |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tb</a:t>
            </a:r>
            <a:r>
              <a:rPr lang="en-US" dirty="0" smtClean="0"/>
              <a:t>| 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65" y="1281560"/>
            <a:ext cx="4361141" cy="5369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4466" y="3004879"/>
            <a:ext cx="2119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Summary plot from TOPLHCWG </a:t>
            </a:r>
          </a:p>
          <a:p>
            <a:pPr algn="ctr"/>
            <a:r>
              <a:rPr lang="en-US" sz="1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May 2015</a:t>
            </a:r>
            <a:endParaRPr lang="en-US" sz="1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0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Within the measurement of the </a:t>
            </a:r>
            <a:r>
              <a:rPr lang="en-US" sz="1800" b="1" dirty="0" smtClean="0"/>
              <a:t>t-channel </a:t>
            </a:r>
            <a:r>
              <a:rPr lang="en-US" sz="1800" dirty="0" smtClean="0"/>
              <a:t>cross-section at 8TeV, we measure the </a:t>
            </a:r>
            <a:r>
              <a:rPr lang="en-US" sz="1800" b="1" dirty="0" smtClean="0">
                <a:solidFill>
                  <a:srgbClr val="0080FF"/>
                </a:solidFill>
              </a:rPr>
              <a:t>top/anti-top asymmetry, R</a:t>
            </a:r>
            <a:endParaRPr lang="en-US" sz="1800" b="1" dirty="0">
              <a:solidFill>
                <a:srgbClr val="0080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b="11476"/>
          <a:stretch>
            <a:fillRect/>
          </a:stretch>
        </p:blipFill>
        <p:spPr>
          <a:xfrm>
            <a:off x="2480230" y="2652750"/>
            <a:ext cx="1752875" cy="12128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16540" r="52401" b="51153"/>
          <a:stretch>
            <a:fillRect/>
          </a:stretch>
        </p:blipFill>
        <p:spPr>
          <a:xfrm>
            <a:off x="1076326" y="2285166"/>
            <a:ext cx="1403904" cy="1343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082" y="2285166"/>
            <a:ext cx="1095956" cy="9074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875" y="2101916"/>
            <a:ext cx="4332412" cy="33426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3547" y="4092661"/>
            <a:ext cx="3623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Due to the relative proportion of u and d quarks in the proton, more tops than anti-tops are expected to be produced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468493"/>
              </p:ext>
            </p:extLst>
          </p:nvPr>
        </p:nvGraphicFramePr>
        <p:xfrm>
          <a:off x="1203547" y="5313136"/>
          <a:ext cx="7840123" cy="1249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9199"/>
                <a:gridCol w="3510924"/>
              </a:tblGrid>
              <a:tr h="201615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600" b="1" i="0" baseline="-25000" dirty="0" err="1" smtClean="0">
                          <a:latin typeface="Cambria"/>
                          <a:cs typeface="Cambria"/>
                        </a:rPr>
                        <a:t>top</a:t>
                      </a:r>
                      <a:r>
                        <a:rPr lang="en-US" sz="1600" b="1" i="0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= 53.8±1.5(stat.)±4.4(syst)</a:t>
                      </a:r>
                      <a:r>
                        <a:rPr lang="en-US" sz="1600" b="1" i="0" dirty="0" err="1" smtClean="0">
                          <a:latin typeface="Cambria"/>
                          <a:cs typeface="Cambria"/>
                        </a:rPr>
                        <a:t>pb</a:t>
                      </a:r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b="1" i="0" dirty="0" smtClean="0">
                          <a:latin typeface="Cambria"/>
                          <a:cs typeface="Cambria"/>
                        </a:rPr>
                        <a:t>R = 1.95±0.10(stat)±0.19</a:t>
                      </a:r>
                      <a:r>
                        <a:rPr lang="en-US" sz="1600" b="1" i="0" baseline="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lang="en-US" sz="1600" b="1" i="0" baseline="0" dirty="0" err="1" smtClean="0">
                          <a:latin typeface="Cambria"/>
                          <a:cs typeface="Cambria"/>
                        </a:rPr>
                        <a:t>syst</a:t>
                      </a:r>
                      <a:r>
                        <a:rPr lang="en-US" sz="1600" b="1" i="0" baseline="0" dirty="0" smtClean="0">
                          <a:latin typeface="Cambria"/>
                          <a:cs typeface="Cambria"/>
                        </a:rPr>
                        <a:t>)</a:t>
                      </a:r>
                      <a:endParaRPr lang="en-US" sz="1600" b="1" i="0" dirty="0" smtClean="0">
                        <a:latin typeface="Cambria"/>
                        <a:cs typeface="Cambria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3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400" b="0" i="1" baseline="-25000" dirty="0" err="1" smtClean="0">
                          <a:latin typeface="Cambria"/>
                          <a:cs typeface="Cambria"/>
                        </a:rPr>
                        <a:t>top</a:t>
                      </a:r>
                      <a:r>
                        <a:rPr lang="en-US" sz="1400" b="0" i="1" baseline="-25000" dirty="0" smtClean="0">
                          <a:latin typeface="Cambria"/>
                          <a:cs typeface="Cambria"/>
                        </a:rPr>
                        <a:t> </a:t>
                      </a:r>
                      <a:r>
                        <a:rPr lang="en-US" sz="1400" b="0" i="1" dirty="0" smtClean="0">
                          <a:latin typeface="Cambria"/>
                          <a:cs typeface="Cambria"/>
                        </a:rPr>
                        <a:t>= </a:t>
                      </a:r>
                      <a:r>
                        <a:rPr lang="en-US" sz="1400" dirty="0" smtClean="0"/>
                        <a:t>54.87 +2.29 -1.94 </a:t>
                      </a:r>
                      <a:r>
                        <a:rPr lang="en-US" sz="1400" dirty="0" err="1" smtClean="0"/>
                        <a:t>pb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200" b="0" i="0" dirty="0" smtClean="0">
                          <a:latin typeface="Arial"/>
                          <a:cs typeface="Arial"/>
                        </a:rPr>
                        <a:t>(NLO, latest</a:t>
                      </a:r>
                      <a:r>
                        <a:rPr lang="en-US" sz="12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200" b="0" i="0" dirty="0" smtClean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1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183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1" i="0" baseline="-25000" dirty="0" err="1" smtClean="0">
                          <a:latin typeface="Cambria"/>
                          <a:cs typeface="Cambria"/>
                        </a:rPr>
                        <a:t>anti</a:t>
                      </a:r>
                      <a:r>
                        <a:rPr lang="en-US" sz="1400" b="1" i="0" baseline="-25000" dirty="0" smtClean="0">
                          <a:latin typeface="Cambria"/>
                          <a:cs typeface="Cambria"/>
                        </a:rPr>
                        <a:t>-top </a:t>
                      </a:r>
                      <a:r>
                        <a:rPr lang="en-US" sz="1400" b="1" i="0" dirty="0" smtClean="0">
                          <a:latin typeface="Cambria"/>
                          <a:cs typeface="Cambria"/>
                        </a:rPr>
                        <a:t>= 27.6±1.3(stat.)±4.4(</a:t>
                      </a:r>
                      <a:r>
                        <a:rPr lang="en-US" sz="1400" b="1" i="0" dirty="0" err="1" smtClean="0">
                          <a:latin typeface="Cambria"/>
                          <a:cs typeface="Cambria"/>
                        </a:rPr>
                        <a:t>syst</a:t>
                      </a:r>
                      <a:r>
                        <a:rPr lang="en-US" sz="1400" b="1" i="0" dirty="0" smtClean="0">
                          <a:latin typeface="Cambria"/>
                          <a:cs typeface="Cambria"/>
                        </a:rPr>
                        <a:t>)</a:t>
                      </a:r>
                      <a:r>
                        <a:rPr lang="en-US" sz="1400" b="1" i="0" dirty="0" err="1" smtClean="0">
                          <a:latin typeface="Cambria"/>
                          <a:cs typeface="Cambria"/>
                        </a:rPr>
                        <a:t>pb</a:t>
                      </a:r>
                      <a:r>
                        <a:rPr lang="en-US" sz="1400" b="1" i="0" dirty="0" smtClean="0">
                          <a:latin typeface="Cambria"/>
                          <a:cs typeface="Cambria"/>
                        </a:rPr>
                        <a:t> 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i="0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1832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baseline="0" dirty="0" err="1" smtClean="0">
                          <a:latin typeface="Cambria"/>
                          <a:cs typeface="Cambria"/>
                        </a:rPr>
                        <a:t>σ</a:t>
                      </a:r>
                      <a:r>
                        <a:rPr lang="en-US" sz="1400" b="0" i="1" baseline="30000" dirty="0" err="1" smtClean="0">
                          <a:latin typeface="Cambria"/>
                          <a:cs typeface="Cambria"/>
                        </a:rPr>
                        <a:t>th</a:t>
                      </a:r>
                      <a:r>
                        <a:rPr lang="en-US" sz="1400" b="0" i="1" baseline="-25000" dirty="0" err="1" smtClean="0">
                          <a:latin typeface="Cambria"/>
                          <a:cs typeface="Cambria"/>
                        </a:rPr>
                        <a:t>anti</a:t>
                      </a:r>
                      <a:r>
                        <a:rPr lang="en-US" sz="1400" b="0" i="1" baseline="-25000" dirty="0" smtClean="0">
                          <a:latin typeface="Cambria"/>
                          <a:cs typeface="Cambria"/>
                        </a:rPr>
                        <a:t>-top </a:t>
                      </a:r>
                      <a:r>
                        <a:rPr lang="en-US" sz="1400" b="0" i="1" dirty="0" smtClean="0">
                          <a:latin typeface="Cambria"/>
                          <a:cs typeface="Cambria"/>
                        </a:rPr>
                        <a:t>= </a:t>
                      </a:r>
                      <a:r>
                        <a:rPr lang="en-US" sz="1400" dirty="0" smtClean="0"/>
                        <a:t>29.74 +1.67 -1.51 </a:t>
                      </a:r>
                      <a:r>
                        <a:rPr lang="en-US" sz="1400" dirty="0" err="1" smtClean="0"/>
                        <a:t>pb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200" b="0" i="0" dirty="0" smtClean="0">
                          <a:latin typeface="Arial"/>
                          <a:cs typeface="Arial"/>
                        </a:rPr>
                        <a:t>(NLO, latest</a:t>
                      </a:r>
                      <a:r>
                        <a:rPr lang="en-US" sz="12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200" b="0" i="0" dirty="0" smtClean="0">
                        <a:latin typeface="Arial"/>
                        <a:cs typeface="Arial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1" dirty="0" smtClean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5063098" y="6165674"/>
            <a:ext cx="393739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JHEP </a:t>
            </a:r>
            <a:r>
              <a:rPr lang="en-US" sz="1600" dirty="0"/>
              <a:t>06 (2014) </a:t>
            </a:r>
            <a:r>
              <a:rPr lang="en-US" sz="1600" dirty="0" smtClean="0"/>
              <a:t>090</a:t>
            </a:r>
          </a:p>
          <a:p>
            <a:pPr algn="ctr"/>
            <a:r>
              <a:rPr lang="en-US" sz="1600" dirty="0" smtClean="0"/>
              <a:t> </a:t>
            </a:r>
            <a:r>
              <a:rPr lang="en-US" sz="1600" dirty="0" smtClean="0">
                <a:hlinkClick r:id="rId6"/>
              </a:rPr>
              <a:t>arXiv:1403.7366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54919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differential x-sec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</a:t>
            </a:r>
            <a:r>
              <a:rPr lang="en-US" sz="1800" dirty="0" smtClean="0"/>
              <a:t>-channel </a:t>
            </a:r>
            <a:r>
              <a:rPr lang="en-US" sz="1800" b="1" dirty="0" smtClean="0">
                <a:solidFill>
                  <a:srgbClr val="0080FF"/>
                </a:solidFill>
              </a:rPr>
              <a:t>differential </a:t>
            </a:r>
            <a:r>
              <a:rPr lang="en-US" sz="1800" b="1" dirty="0">
                <a:solidFill>
                  <a:srgbClr val="0080FF"/>
                </a:solidFill>
              </a:rPr>
              <a:t>cross </a:t>
            </a:r>
            <a:r>
              <a:rPr lang="en-US" sz="1800" b="1" dirty="0" smtClean="0">
                <a:solidFill>
                  <a:srgbClr val="0080FF"/>
                </a:solidFill>
              </a:rPr>
              <a:t>section </a:t>
            </a:r>
            <a:r>
              <a:rPr lang="en-US" sz="1800" dirty="0" smtClean="0"/>
              <a:t>came </a:t>
            </a:r>
            <a:r>
              <a:rPr lang="en-US" sz="1800" dirty="0"/>
              <a:t>last September, </a:t>
            </a:r>
            <a:r>
              <a:rPr lang="en-US" sz="1800" dirty="0" smtClean="0"/>
              <a:t>preliminary </a:t>
            </a:r>
            <a:endParaRPr lang="en-US" sz="1800" dirty="0"/>
          </a:p>
          <a:p>
            <a:r>
              <a:rPr lang="en-US" sz="1800" dirty="0" smtClean="0"/>
              <a:t>8 TeV, full luminosity</a:t>
            </a:r>
          </a:p>
          <a:p>
            <a:r>
              <a:rPr lang="en-US" sz="1800" dirty="0" smtClean="0"/>
              <a:t>Starting in the same way as the inclusive cross section, the analysis uses a NN to isolate a purer t-channel sample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60" y="3259544"/>
            <a:ext cx="3179446" cy="321487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32758" y="4616333"/>
            <a:ext cx="9896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27" y="3171950"/>
            <a:ext cx="3356509" cy="3291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43676" y="4763758"/>
            <a:ext cx="17181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Events are selected by cutting on an optimal NN discriminant value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07818" y="3507727"/>
            <a:ext cx="17209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</a:rPr>
              <a:t>September 2014 </a:t>
            </a:r>
            <a:endParaRPr lang="en-US" sz="1600" dirty="0">
              <a:solidFill>
                <a:schemeClr val="accent4"/>
              </a:solidFill>
            </a:endParaRPr>
          </a:p>
          <a:p>
            <a:pPr algn="ctr"/>
            <a:r>
              <a:rPr lang="en-US" sz="1600" dirty="0" smtClean="0">
                <a:hlinkClick r:id="rId4"/>
              </a:rPr>
              <a:t>CMS-PAS-TOP-14-004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4469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t-channel: differential x-sec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Distributions of the </a:t>
            </a:r>
            <a:r>
              <a:rPr lang="en-US" sz="1800" dirty="0" err="1" smtClean="0"/>
              <a:t>p</a:t>
            </a:r>
            <a:r>
              <a:rPr lang="en-US" sz="1800" baseline="-25000" dirty="0" err="1" smtClean="0"/>
              <a:t>T</a:t>
            </a:r>
            <a:r>
              <a:rPr lang="en-US" sz="1800" dirty="0" smtClean="0"/>
              <a:t> </a:t>
            </a:r>
            <a:r>
              <a:rPr lang="en-US" sz="1800" dirty="0"/>
              <a:t>and rapidity of the top </a:t>
            </a:r>
            <a:r>
              <a:rPr lang="en-US" sz="1800" dirty="0" smtClean="0"/>
              <a:t>quarks are then </a:t>
            </a:r>
            <a:r>
              <a:rPr lang="en-US" sz="1800" dirty="0"/>
              <a:t>corrected for detector effects </a:t>
            </a:r>
            <a:r>
              <a:rPr lang="en-US" sz="1800" dirty="0" smtClean="0"/>
              <a:t>(</a:t>
            </a:r>
            <a:r>
              <a:rPr lang="en-US" sz="1800" b="1" dirty="0" smtClean="0">
                <a:solidFill>
                  <a:srgbClr val="0080FF"/>
                </a:solidFill>
              </a:rPr>
              <a:t>Unfolded</a:t>
            </a:r>
            <a:r>
              <a:rPr lang="en-US" sz="1800" dirty="0" smtClean="0"/>
              <a:t>) and compared directly with different theoretical predictions: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 err="1" smtClean="0"/>
              <a:t>POWHEG+Pythia</a:t>
            </a:r>
            <a:r>
              <a:rPr lang="en-US" sz="1800" dirty="0" smtClean="0"/>
              <a:t> </a:t>
            </a:r>
            <a:r>
              <a:rPr lang="en-US" sz="1800" dirty="0"/>
              <a:t>(solid), </a:t>
            </a:r>
            <a:r>
              <a:rPr lang="en-US" sz="1800" dirty="0" err="1"/>
              <a:t>aMC@NLO+Pythia</a:t>
            </a:r>
            <a:r>
              <a:rPr lang="en-US" sz="1800" dirty="0"/>
              <a:t> (dotted), and </a:t>
            </a:r>
            <a:r>
              <a:rPr lang="en-US" sz="1800" dirty="0" err="1"/>
              <a:t>CompHEP</a:t>
            </a:r>
            <a:r>
              <a:rPr lang="en-US" sz="1800" dirty="0"/>
              <a:t> (dashed)</a:t>
            </a:r>
          </a:p>
          <a:p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49" y="2949892"/>
            <a:ext cx="3194055" cy="3099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59" y="3049821"/>
            <a:ext cx="3079511" cy="29997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9808" y="6079123"/>
            <a:ext cx="2643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CMS-PAS-TOP-14-004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64247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W-helicity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Going further than cross section measurements → measurement of the W-helicity fractions</a:t>
            </a:r>
          </a:p>
          <a:p>
            <a:r>
              <a:rPr lang="en-US" sz="1800" dirty="0" smtClean="0"/>
              <a:t>Exact same selection </a:t>
            </a:r>
            <a:r>
              <a:rPr lang="en-US" sz="1800" dirty="0"/>
              <a:t>and background estimation as the standard t-channel inclusive cross section measurement</a:t>
            </a:r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253"/>
          <a:stretch/>
        </p:blipFill>
        <p:spPr>
          <a:xfrm>
            <a:off x="1234931" y="3001446"/>
            <a:ext cx="3643934" cy="34300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6680" y="3390450"/>
            <a:ext cx="3268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2"/>
                </a:solidFill>
              </a:rPr>
              <a:t>θ</a:t>
            </a:r>
            <a:r>
              <a:rPr lang="en-US" b="1" dirty="0">
                <a:solidFill>
                  <a:schemeClr val="tx2"/>
                </a:solidFill>
              </a:rPr>
              <a:t>*:</a:t>
            </a:r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US" dirty="0"/>
              <a:t>angle between the W boson  in the </a:t>
            </a:r>
            <a:r>
              <a:rPr lang="en-US" dirty="0" smtClean="0"/>
              <a:t>top </a:t>
            </a:r>
            <a:r>
              <a:rPr lang="en-US" dirty="0"/>
              <a:t>rest frame and the </a:t>
            </a:r>
            <a:r>
              <a:rPr lang="en-US" dirty="0" smtClean="0"/>
              <a:t>lepton in </a:t>
            </a:r>
            <a:r>
              <a:rPr lang="en-US" dirty="0"/>
              <a:t>the W rest frame → related to the W-helicity fractions </a:t>
            </a:r>
            <a:r>
              <a:rPr lang="en-US" b="1" dirty="0"/>
              <a:t>(F</a:t>
            </a:r>
            <a:r>
              <a:rPr lang="en-US" b="1" baseline="-25000" dirty="0"/>
              <a:t>0</a:t>
            </a:r>
            <a:r>
              <a:rPr lang="en-US" b="1" dirty="0"/>
              <a:t>, F</a:t>
            </a:r>
            <a:r>
              <a:rPr lang="en-US" b="1" baseline="-25000" dirty="0"/>
              <a:t>L</a:t>
            </a:r>
            <a:r>
              <a:rPr lang="en-US" b="1" dirty="0"/>
              <a:t>, F</a:t>
            </a:r>
            <a:r>
              <a:rPr lang="en-US" b="1" baseline="-25000" dirty="0"/>
              <a:t>R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954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W-</a:t>
            </a:r>
            <a:r>
              <a:rPr lang="en-US" dirty="0" smtClean="0"/>
              <a:t>helicity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6406582"/>
              </p:ext>
            </p:extLst>
          </p:nvPr>
        </p:nvGraphicFramePr>
        <p:xfrm>
          <a:off x="1868722" y="1417320"/>
          <a:ext cx="668211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6447"/>
                <a:gridCol w="3975667"/>
              </a:tblGrid>
              <a:tr h="3024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Theory prediction (NNLO)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Measured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83099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L</a:t>
                      </a:r>
                      <a:r>
                        <a:rPr kumimoji="0" lang="en-US" sz="1800" kern="1200" baseline="0" dirty="0" smtClean="0"/>
                        <a:t> = 0.311 ± 0.005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R</a:t>
                      </a:r>
                      <a:r>
                        <a:rPr kumimoji="0" lang="en-US" sz="1800" kern="1200" baseline="0" dirty="0" smtClean="0"/>
                        <a:t> = 0.0017 ± 0.0001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0</a:t>
                      </a:r>
                      <a:r>
                        <a:rPr kumimoji="0" lang="en-US" sz="1800" kern="1200" baseline="0" dirty="0" smtClean="0"/>
                        <a:t> = 0.687 ± 0.005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>
                          <a:hlinkClick r:id="rId2"/>
                        </a:rPr>
                        <a:t>PRD 81, 111503(R) (2010)</a:t>
                      </a:r>
                      <a:endParaRPr lang="en-US" sz="1800" dirty="0" smtClean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L</a:t>
                      </a:r>
                      <a:r>
                        <a:rPr kumimoji="0" lang="en-US" sz="1800" kern="1200" baseline="0" dirty="0" smtClean="0"/>
                        <a:t> = 0.298 ± 0.028 (stat) ± 0.032 (</a:t>
                      </a:r>
                      <a:r>
                        <a:rPr kumimoji="0" lang="en-US" sz="1800" kern="1200" baseline="0" dirty="0" err="1" smtClean="0"/>
                        <a:t>syst</a:t>
                      </a:r>
                      <a:r>
                        <a:rPr kumimoji="0" lang="en-US" sz="1800" kern="1200" baseline="0" dirty="0" smtClean="0"/>
                        <a:t>)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R</a:t>
                      </a:r>
                      <a:r>
                        <a:rPr kumimoji="0" lang="en-US" sz="1800" kern="1200" baseline="0" dirty="0" smtClean="0"/>
                        <a:t> = -0.018 ± 0.019 (stat) ± 0.011 (</a:t>
                      </a:r>
                      <a:r>
                        <a:rPr kumimoji="0" lang="en-US" sz="1800" kern="1200" baseline="0" dirty="0" err="1" smtClean="0"/>
                        <a:t>syst</a:t>
                      </a:r>
                      <a:r>
                        <a:rPr kumimoji="0" lang="en-US" sz="1800" kern="1200" baseline="0" dirty="0" smtClean="0"/>
                        <a:t>)</a:t>
                      </a:r>
                    </a:p>
                    <a:p>
                      <a:pPr algn="ctr"/>
                      <a:r>
                        <a:rPr kumimoji="0" lang="en-US" sz="1800" kern="1200" baseline="0" dirty="0" smtClean="0"/>
                        <a:t>F</a:t>
                      </a:r>
                      <a:r>
                        <a:rPr kumimoji="0" lang="en-US" sz="1800" kern="1200" baseline="-25000" dirty="0" smtClean="0"/>
                        <a:t>0</a:t>
                      </a:r>
                      <a:r>
                        <a:rPr kumimoji="0" lang="en-US" sz="1800" kern="1200" baseline="0" dirty="0" smtClean="0"/>
                        <a:t> = 0.720 ± 0.039 (stat) ± 0.037 (</a:t>
                      </a:r>
                      <a:r>
                        <a:rPr kumimoji="0" lang="en-US" sz="1800" kern="1200" baseline="0" dirty="0" err="1" smtClean="0"/>
                        <a:t>syst</a:t>
                      </a:r>
                      <a:r>
                        <a:rPr kumimoji="0" lang="en-US" sz="1800" kern="1200" baseline="0" dirty="0" smtClean="0"/>
                        <a:t>)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038691" y="5167981"/>
            <a:ext cx="3649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October 2014</a:t>
            </a:r>
          </a:p>
          <a:p>
            <a:pPr algn="ctr"/>
            <a:r>
              <a:rPr lang="en-US" dirty="0"/>
              <a:t>JHEP 01 (2015) </a:t>
            </a:r>
            <a:r>
              <a:rPr lang="en-US" dirty="0" smtClean="0"/>
              <a:t>053</a:t>
            </a:r>
          </a:p>
          <a:p>
            <a:pPr algn="ctr"/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arXiv:1410.1154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092572" y="3666577"/>
            <a:ext cx="338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the helicity fractions measured → exclude </a:t>
            </a:r>
            <a:r>
              <a:rPr lang="en-US" dirty="0"/>
              <a:t>the tensor terms of the </a:t>
            </a:r>
            <a:r>
              <a:rPr lang="en-US" dirty="0" err="1"/>
              <a:t>tWb</a:t>
            </a:r>
            <a:r>
              <a:rPr lang="en-US" dirty="0"/>
              <a:t> anomalous couplings, </a:t>
            </a:r>
            <a:r>
              <a:rPr lang="en-US" dirty="0" err="1"/>
              <a:t>g</a:t>
            </a:r>
            <a:r>
              <a:rPr lang="en-US" baseline="-25000" dirty="0" err="1"/>
              <a:t>L</a:t>
            </a:r>
            <a:r>
              <a:rPr lang="en-US" dirty="0"/>
              <a:t> and </a:t>
            </a:r>
            <a:r>
              <a:rPr lang="en-US" dirty="0" err="1" smtClean="0"/>
              <a:t>g</a:t>
            </a:r>
            <a:r>
              <a:rPr lang="en-US" baseline="-25000" dirty="0" err="1" smtClean="0"/>
              <a:t>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08" y="3307694"/>
            <a:ext cx="3331391" cy="33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9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t-channel: top </a:t>
            </a:r>
            <a:r>
              <a:rPr lang="en-US" dirty="0" smtClean="0"/>
              <a:t>polarization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cs typeface="Cambria"/>
              </a:rPr>
              <a:t>Single </a:t>
            </a:r>
            <a:r>
              <a:rPr lang="en-US" sz="1800" b="1" dirty="0">
                <a:cs typeface="Cambria"/>
              </a:rPr>
              <a:t>top </a:t>
            </a:r>
            <a:r>
              <a:rPr lang="en-US" sz="1800" b="1" dirty="0" smtClean="0">
                <a:cs typeface="Cambria"/>
              </a:rPr>
              <a:t>quarks are highly polarized</a:t>
            </a:r>
            <a:endParaRPr lang="en-US" sz="1800" dirty="0">
              <a:cs typeface="Cambria"/>
            </a:endParaRPr>
          </a:p>
          <a:p>
            <a:pPr lvl="1"/>
            <a:r>
              <a:rPr lang="en-US" sz="1800" dirty="0" smtClean="0">
                <a:cs typeface="Cambria"/>
              </a:rPr>
              <a:t>spin </a:t>
            </a:r>
            <a:r>
              <a:rPr lang="en-US" sz="1800" dirty="0">
                <a:cs typeface="Cambria"/>
              </a:rPr>
              <a:t>aligned with the recoiling light jet</a:t>
            </a:r>
          </a:p>
          <a:p>
            <a:r>
              <a:rPr lang="en-US" sz="1800" dirty="0" smtClean="0">
                <a:solidFill>
                  <a:srgbClr val="0080FF"/>
                </a:solidFill>
                <a:cs typeface="Cambria"/>
              </a:rPr>
              <a:t>The top quark polarization relates to the spin asymmetry</a:t>
            </a:r>
          </a:p>
          <a:p>
            <a:r>
              <a:rPr lang="en-US" sz="1800" dirty="0" smtClean="0">
                <a:cs typeface="Cambria"/>
              </a:rPr>
              <a:t>Which can be extracted from the </a:t>
            </a:r>
            <a:r>
              <a:rPr lang="en-US" sz="1800" b="1" dirty="0" err="1" smtClean="0">
                <a:latin typeface="Cambria"/>
                <a:cs typeface="Cambria"/>
              </a:rPr>
              <a:t>cosθ</a:t>
            </a:r>
            <a:r>
              <a:rPr lang="en-US" sz="1800" b="1" dirty="0">
                <a:latin typeface="Cambria"/>
                <a:cs typeface="Cambria"/>
              </a:rPr>
              <a:t>*</a:t>
            </a:r>
            <a:r>
              <a:rPr lang="en-US" sz="1800" b="1" baseline="-25000" dirty="0">
                <a:latin typeface="Cambria"/>
                <a:cs typeface="Cambria"/>
              </a:rPr>
              <a:t>l</a:t>
            </a:r>
            <a:r>
              <a:rPr lang="en-US" sz="1800" b="1" baseline="-25000" dirty="0">
                <a:cs typeface="Cambria"/>
              </a:rPr>
              <a:t> </a:t>
            </a:r>
            <a:r>
              <a:rPr lang="en-US" sz="1800" b="1" dirty="0" smtClean="0">
                <a:cs typeface="Cambria"/>
              </a:rPr>
              <a:t>distribution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DPF2015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304" y="1989338"/>
            <a:ext cx="1531408" cy="715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623" y="2878790"/>
            <a:ext cx="4293657" cy="7408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72" y="3835174"/>
            <a:ext cx="3237193" cy="23675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152" y="3865826"/>
            <a:ext cx="3287401" cy="23441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53294" y="5946793"/>
            <a:ext cx="19477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  <a:cs typeface="Cambria"/>
              </a:rPr>
              <a:t>August 2013</a:t>
            </a:r>
            <a:endParaRPr lang="en-US" sz="1600" dirty="0" smtClean="0">
              <a:solidFill>
                <a:schemeClr val="accent4"/>
              </a:solidFill>
              <a:cs typeface="Cambria"/>
              <a:hlinkClick r:id="rId6"/>
            </a:endParaRPr>
          </a:p>
          <a:p>
            <a:pPr algn="ctr"/>
            <a:r>
              <a:rPr lang="en-US" sz="1600" dirty="0" smtClean="0">
                <a:cs typeface="Cambria"/>
                <a:hlinkClick r:id="rId6"/>
              </a:rPr>
              <a:t>CMS-PAS-TOP-13-001</a:t>
            </a:r>
            <a:endParaRPr lang="en-US" sz="16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334052" y="5313256"/>
            <a:ext cx="16320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08684" y="3883700"/>
            <a:ext cx="14494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 BDT is used to get a t-channel enriched sample</a:t>
            </a:r>
          </a:p>
        </p:txBody>
      </p:sp>
    </p:spTree>
    <p:extLst>
      <p:ext uri="{BB962C8B-B14F-4D97-AF65-F5344CB8AC3E}">
        <p14:creationId xmlns:p14="http://schemas.microsoft.com/office/powerpoint/2010/main" val="141340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t-channel: top </a:t>
            </a:r>
            <a:r>
              <a:rPr lang="en-US" dirty="0" smtClean="0"/>
              <a:t>polarization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18996" y="5612553"/>
            <a:ext cx="19477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4"/>
                </a:solidFill>
                <a:cs typeface="Cambria"/>
              </a:rPr>
              <a:t>August 2013</a:t>
            </a:r>
            <a:endParaRPr lang="en-US" sz="1600" dirty="0" smtClean="0">
              <a:solidFill>
                <a:schemeClr val="accent4"/>
              </a:solidFill>
              <a:cs typeface="Cambria"/>
              <a:hlinkClick r:id="rId2"/>
            </a:endParaRPr>
          </a:p>
          <a:p>
            <a:pPr algn="ctr"/>
            <a:r>
              <a:rPr lang="en-US" sz="1600" dirty="0" smtClean="0">
                <a:cs typeface="Cambria"/>
                <a:hlinkClick r:id="rId2"/>
              </a:rPr>
              <a:t>CMS-PAS-TOP-13-001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893" y="2143668"/>
            <a:ext cx="6668543" cy="3238222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004148"/>
              </p:ext>
            </p:extLst>
          </p:nvPr>
        </p:nvGraphicFramePr>
        <p:xfrm>
          <a:off x="1685622" y="5393687"/>
          <a:ext cx="4660974" cy="94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09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A</a:t>
                      </a:r>
                      <a:r>
                        <a:rPr lang="en-US" sz="1600" b="1" baseline="-25000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l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=0.41±0.06(stat.)±0.16(syst.)</a:t>
                      </a:r>
                    </a:p>
                    <a:p>
                      <a:pPr algn="ctr"/>
                      <a:r>
                        <a:rPr lang="en-US" sz="1600" b="0" dirty="0" smtClean="0">
                          <a:latin typeface="Cambria"/>
                          <a:cs typeface="Cambria"/>
                        </a:rPr>
                        <a:t>(</a:t>
                      </a:r>
                      <a:r>
                        <a:rPr kumimoji="0" lang="en-US" sz="1600" b="0" kern="1200" baseline="0" dirty="0" smtClean="0">
                          <a:solidFill>
                            <a:schemeClr val="tx1"/>
                          </a:solidFill>
                          <a:latin typeface="Cambria"/>
                          <a:ea typeface="+mn-ea"/>
                          <a:cs typeface="Cambria"/>
                        </a:rPr>
                        <a:t>SM expectation 0.44)</a:t>
                      </a:r>
                      <a:endParaRPr lang="en-US" sz="1600" b="0" dirty="0">
                        <a:latin typeface="Cambria"/>
                        <a:cs typeface="Cambri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P</a:t>
                      </a:r>
                      <a:r>
                        <a:rPr lang="en-US" sz="1600" b="1" baseline="-25000" dirty="0" err="1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t</a:t>
                      </a:r>
                      <a:r>
                        <a:rPr lang="en-US" sz="1600" b="1" dirty="0" smtClean="0">
                          <a:solidFill>
                            <a:srgbClr val="3366FF"/>
                          </a:solidFill>
                          <a:latin typeface="Cambria"/>
                          <a:cs typeface="Cambria"/>
                        </a:rPr>
                        <a:t>=0.82±0.12(stat.)±0.32(syst.) 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68529" y="2393856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µ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09675" y="2384136"/>
            <a:ext cx="30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6775" y="1578598"/>
            <a:ext cx="686607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The asymmetry is obtained from the </a:t>
            </a:r>
            <a:r>
              <a:rPr lang="en-US" sz="1600" b="1" dirty="0" smtClean="0"/>
              <a:t>unfolded</a:t>
            </a:r>
            <a:r>
              <a:rPr lang="en-US" sz="1600" dirty="0" smtClean="0"/>
              <a:t> distributions in the e and µ channels separately and combined using BLUE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4012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Step III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Search for FCNC and Anomalous Couplings</a:t>
            </a:r>
            <a:endParaRPr lang="en-US" cap="none" dirty="0"/>
          </a:p>
        </p:txBody>
      </p:sp>
      <p:sp>
        <p:nvSpPr>
          <p:cNvPr id="2" name="Rectangle 1"/>
          <p:cNvSpPr/>
          <p:nvPr/>
        </p:nvSpPr>
        <p:spPr>
          <a:xfrm>
            <a:off x="1432560" y="4246086"/>
            <a:ext cx="74066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Limits on anomalous </a:t>
            </a:r>
            <a:r>
              <a:rPr lang="en-US" sz="2000" dirty="0" err="1"/>
              <a:t>Wtb</a:t>
            </a:r>
            <a:r>
              <a:rPr lang="en-US" sz="2000" dirty="0"/>
              <a:t> couplings can be extracted from SM measurements (W-helicity fractions, top polarization) 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3366FF"/>
                </a:solidFill>
              </a:rPr>
              <a:t>→ </a:t>
            </a:r>
            <a:r>
              <a:rPr lang="en-US" sz="2000" dirty="0">
                <a:solidFill>
                  <a:srgbClr val="3366FF"/>
                </a:solidFill>
              </a:rPr>
              <a:t>Dedicated </a:t>
            </a:r>
            <a:r>
              <a:rPr lang="en-US" sz="2000" dirty="0" smtClean="0">
                <a:solidFill>
                  <a:srgbClr val="3366FF"/>
                </a:solidFill>
              </a:rPr>
              <a:t>analyses </a:t>
            </a:r>
            <a:r>
              <a:rPr lang="en-US" sz="2000" dirty="0">
                <a:solidFill>
                  <a:srgbClr val="3366FF"/>
                </a:solidFill>
              </a:rPr>
              <a:t>searching for deviations from the SM are also in place in single top signatures</a:t>
            </a:r>
          </a:p>
        </p:txBody>
      </p:sp>
    </p:spTree>
    <p:extLst>
      <p:ext uri="{BB962C8B-B14F-4D97-AF65-F5344CB8AC3E}">
        <p14:creationId xmlns:p14="http://schemas.microsoft.com/office/powerpoint/2010/main" val="4230599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</a:t>
            </a:r>
            <a:r>
              <a:rPr lang="en-US" dirty="0" err="1" smtClean="0"/>
              <a:t>tZ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12" y="3113400"/>
            <a:ext cx="3412417" cy="2942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87522" y="2696077"/>
            <a:ext cx="4460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FCNC </a:t>
            </a:r>
            <a:r>
              <a:rPr lang="en-US" b="1" dirty="0" err="1" smtClean="0">
                <a:solidFill>
                  <a:schemeClr val="accent6"/>
                </a:solidFill>
              </a:rPr>
              <a:t>tZ</a:t>
            </a:r>
            <a:endParaRPr lang="en-US" b="1" dirty="0" smtClean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7TeV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Three-lepton signature</a:t>
            </a:r>
          </a:p>
          <a:p>
            <a:r>
              <a:rPr lang="en-US" dirty="0" smtClean="0">
                <a:cs typeface="Cambria"/>
              </a:rPr>
              <a:t>Simulated samples with different scenarios</a:t>
            </a:r>
          </a:p>
          <a:p>
            <a:r>
              <a:rPr lang="en-US" dirty="0">
                <a:cs typeface="Cambria"/>
              </a:rPr>
              <a:t>BDT (gut, </a:t>
            </a:r>
            <a:r>
              <a:rPr lang="en-US" dirty="0" err="1">
                <a:cs typeface="Cambria"/>
              </a:rPr>
              <a:t>gct</a:t>
            </a:r>
            <a:r>
              <a:rPr lang="en-US" dirty="0">
                <a:cs typeface="Cambria"/>
              </a:rPr>
              <a:t>, </a:t>
            </a:r>
            <a:r>
              <a:rPr lang="en-US" dirty="0" err="1">
                <a:cs typeface="Cambria"/>
              </a:rPr>
              <a:t>Zut</a:t>
            </a:r>
            <a:r>
              <a:rPr lang="en-US" dirty="0">
                <a:cs typeface="Cambria"/>
              </a:rPr>
              <a:t>, </a:t>
            </a:r>
            <a:r>
              <a:rPr lang="en-US" dirty="0" err="1">
                <a:cs typeface="Cambria"/>
              </a:rPr>
              <a:t>Zct</a:t>
            </a:r>
            <a:r>
              <a:rPr lang="en-US" dirty="0">
                <a:cs typeface="Cambria"/>
              </a:rPr>
              <a:t>) </a:t>
            </a:r>
            <a:endParaRPr lang="en-US" dirty="0" smtClean="0">
              <a:cs typeface="Cambria"/>
            </a:endParaRPr>
          </a:p>
          <a:p>
            <a:r>
              <a:rPr lang="en-US" dirty="0" smtClean="0">
                <a:cs typeface="Cambria"/>
              </a:rPr>
              <a:t>No excess → Limits on </a:t>
            </a:r>
            <a:r>
              <a:rPr lang="en-US" dirty="0">
                <a:cs typeface="Cambria"/>
              </a:rPr>
              <a:t>couplings and branching fractions 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793" y="1701023"/>
            <a:ext cx="3494972" cy="10910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6735" y="1790231"/>
            <a:ext cx="4228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July 2013</a:t>
            </a:r>
            <a:r>
              <a:rPr lang="en-US" dirty="0">
                <a:cs typeface="Cambria"/>
              </a:rPr>
              <a:t> </a:t>
            </a:r>
            <a:endParaRPr lang="en-US" dirty="0" smtClean="0">
              <a:cs typeface="Cambria"/>
            </a:endParaRPr>
          </a:p>
          <a:p>
            <a:pPr algn="ctr"/>
            <a:r>
              <a:rPr lang="en-US" dirty="0" smtClean="0">
                <a:cs typeface="Cambria"/>
                <a:hlinkClick r:id="rId4"/>
              </a:rPr>
              <a:t>CMS</a:t>
            </a:r>
            <a:r>
              <a:rPr lang="en-US" dirty="0">
                <a:cs typeface="Cambria"/>
                <a:hlinkClick r:id="rId4"/>
              </a:rPr>
              <a:t>-PAS-TOP-12-</a:t>
            </a:r>
            <a:r>
              <a:rPr lang="en-US" dirty="0" smtClean="0">
                <a:cs typeface="Cambria"/>
                <a:hlinkClick r:id="rId4"/>
              </a:rPr>
              <a:t>021</a:t>
            </a:r>
            <a:endParaRPr lang="en-US" dirty="0">
              <a:cs typeface="Cambri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805" y="4702319"/>
            <a:ext cx="4525617" cy="143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2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Run-1of the LHC in </a:t>
            </a:r>
            <a:r>
              <a:rPr lang="en-US" dirty="0"/>
              <a:t>t</a:t>
            </a:r>
            <a:r>
              <a:rPr lang="en-US" cap="none" dirty="0" smtClean="0"/>
              <a:t>ops</a:t>
            </a:r>
            <a:endParaRPr lang="en-US" cap="non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96" t="8321"/>
          <a:stretch/>
        </p:blipFill>
        <p:spPr>
          <a:xfrm>
            <a:off x="1124068" y="3407701"/>
            <a:ext cx="3582064" cy="31354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6132" y="3547129"/>
            <a:ext cx="4384102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Run-1 of the LHC </a:t>
            </a:r>
            <a:r>
              <a:rPr lang="en-US" dirty="0" smtClean="0"/>
              <a:t>lasted three </a:t>
            </a:r>
            <a:r>
              <a:rPr lang="en-US" dirty="0"/>
              <a:t>years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</a:rPr>
              <a:t>~5fb</a:t>
            </a:r>
            <a:r>
              <a:rPr lang="en-US" b="1" baseline="30000" dirty="0">
                <a:solidFill>
                  <a:schemeClr val="tx2"/>
                </a:solidFill>
              </a:rPr>
              <a:t>-1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of </a:t>
            </a:r>
            <a:r>
              <a:rPr lang="en-US" b="1" dirty="0" err="1">
                <a:solidFill>
                  <a:schemeClr val="tx2"/>
                </a:solidFill>
              </a:rPr>
              <a:t>pp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collisions at </a:t>
            </a:r>
            <a:r>
              <a:rPr lang="en-US" b="1" dirty="0">
                <a:solidFill>
                  <a:schemeClr val="tx2"/>
                </a:solidFill>
              </a:rPr>
              <a:t>7TeV </a:t>
            </a:r>
            <a:endParaRPr lang="en-US" b="1" dirty="0" smtClean="0">
              <a:solidFill>
                <a:schemeClr val="tx2"/>
              </a:solidFill>
            </a:endParaRPr>
          </a:p>
          <a:p>
            <a:pPr lvl="1"/>
            <a:r>
              <a:rPr lang="en-US" b="1" dirty="0" smtClean="0">
                <a:solidFill>
                  <a:schemeClr val="tx2"/>
                </a:solidFill>
              </a:rPr>
              <a:t>~</a:t>
            </a:r>
            <a:r>
              <a:rPr lang="en-US" b="1" dirty="0">
                <a:solidFill>
                  <a:schemeClr val="tx2"/>
                </a:solidFill>
              </a:rPr>
              <a:t>20fb</a:t>
            </a:r>
            <a:r>
              <a:rPr lang="en-US" b="1" baseline="30000" dirty="0">
                <a:solidFill>
                  <a:schemeClr val="tx2"/>
                </a:solidFill>
              </a:rPr>
              <a:t>-1</a:t>
            </a:r>
            <a:r>
              <a:rPr lang="en-US" b="1" dirty="0">
                <a:solidFill>
                  <a:schemeClr val="tx2"/>
                </a:solidFill>
              </a:rPr>
              <a:t> at </a:t>
            </a:r>
            <a:r>
              <a:rPr lang="en-US" b="1" dirty="0" smtClean="0">
                <a:solidFill>
                  <a:schemeClr val="tx2"/>
                </a:solidFill>
              </a:rPr>
              <a:t>8TeV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CMS then registered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More than </a:t>
            </a:r>
            <a:r>
              <a:rPr lang="en-US" b="1" dirty="0" smtClean="0">
                <a:solidFill>
                  <a:srgbClr val="000000"/>
                </a:solidFill>
              </a:rPr>
              <a:t>5M </a:t>
            </a:r>
            <a:r>
              <a:rPr lang="en-US" b="1" dirty="0" err="1" smtClean="0">
                <a:solidFill>
                  <a:srgbClr val="000000"/>
                </a:solidFill>
              </a:rPr>
              <a:t>ttbar</a:t>
            </a:r>
            <a:r>
              <a:rPr lang="en-US" b="1" dirty="0" smtClean="0">
                <a:solidFill>
                  <a:srgbClr val="000000"/>
                </a:solidFill>
              </a:rPr>
              <a:t> pairs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Around</a:t>
            </a:r>
            <a:r>
              <a:rPr lang="en-US" b="1" dirty="0" smtClean="0">
                <a:solidFill>
                  <a:srgbClr val="7411D0"/>
                </a:solidFill>
              </a:rPr>
              <a:t> </a:t>
            </a:r>
            <a:r>
              <a:rPr lang="en-US" b="1" dirty="0" smtClean="0">
                <a:solidFill>
                  <a:schemeClr val="accent6"/>
                </a:solidFill>
              </a:rPr>
              <a:t>2M of single top quarks (via t-channel)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H</a:t>
            </a:r>
            <a:r>
              <a:rPr lang="en-US" b="1" dirty="0" smtClean="0">
                <a:solidFill>
                  <a:schemeClr val="accent1"/>
                </a:solidFill>
              </a:rPr>
              <a:t>alf a million of </a:t>
            </a:r>
            <a:r>
              <a:rPr lang="en-US" b="1" dirty="0" err="1" smtClean="0">
                <a:solidFill>
                  <a:schemeClr val="accent1"/>
                </a:solidFill>
              </a:rPr>
              <a:t>tW</a:t>
            </a:r>
            <a:r>
              <a:rPr lang="en-US" b="1" dirty="0" smtClean="0">
                <a:solidFill>
                  <a:schemeClr val="accent1"/>
                </a:solidFill>
              </a:rPr>
              <a:t> events</a:t>
            </a:r>
            <a:r>
              <a:rPr lang="en-US" b="1" dirty="0" smtClean="0"/>
              <a:t> 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 bit more than </a:t>
            </a:r>
            <a:r>
              <a:rPr lang="en-US" dirty="0" smtClean="0">
                <a:solidFill>
                  <a:schemeClr val="accent4"/>
                </a:solidFill>
              </a:rPr>
              <a:t>100K of s-channel events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41301" y="2592937"/>
            <a:ext cx="679458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4"/>
                </a:solidFill>
              </a:rPr>
              <a:t>“The LHC is a top quark factory!”</a:t>
            </a:r>
          </a:p>
          <a:p>
            <a:pPr algn="ctr"/>
            <a:r>
              <a:rPr lang="en-US" i="1" dirty="0" smtClean="0">
                <a:solidFill>
                  <a:schemeClr val="accent4"/>
                </a:solidFill>
              </a:rPr>
              <a:t>- Every speaker at every talk about top quarks at the LHC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72246" y="1541240"/>
            <a:ext cx="7661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quarks were observed for the first time </a:t>
            </a:r>
            <a:r>
              <a:rPr lang="en-US" dirty="0"/>
              <a:t>at the </a:t>
            </a:r>
            <a:r>
              <a:rPr lang="en-US" dirty="0" err="1" smtClean="0"/>
              <a:t>Tevatron</a:t>
            </a:r>
            <a:r>
              <a:rPr lang="en-US" dirty="0"/>
              <a:t> </a:t>
            </a:r>
            <a:r>
              <a:rPr lang="en-US" dirty="0" smtClean="0"/>
              <a:t>→  in1995 via </a:t>
            </a:r>
            <a:r>
              <a:rPr lang="en-US" dirty="0" err="1" smtClean="0"/>
              <a:t>ttbar</a:t>
            </a:r>
            <a:r>
              <a:rPr lang="en-US" dirty="0" smtClean="0"/>
              <a:t>, in 2009 via single top;  but the LHC has been competitive since the start (first single top paper in 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5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3652"/>
          <a:stretch/>
        </p:blipFill>
        <p:spPr>
          <a:xfrm>
            <a:off x="6297794" y="2262885"/>
            <a:ext cx="2840734" cy="2487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</a:t>
            </a:r>
            <a:r>
              <a:rPr lang="en-US" dirty="0" err="1" smtClean="0"/>
              <a:t>tγ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75030" y="1447800"/>
            <a:ext cx="7498080" cy="4800600"/>
          </a:xfrm>
        </p:spPr>
        <p:txBody>
          <a:bodyPr>
            <a:noAutofit/>
          </a:bodyPr>
          <a:lstStyle/>
          <a:p>
            <a:r>
              <a:rPr lang="en-US" sz="1800" b="1" dirty="0" err="1" smtClean="0">
                <a:solidFill>
                  <a:srgbClr val="0080FF"/>
                </a:solidFill>
              </a:rPr>
              <a:t>tqγ</a:t>
            </a:r>
            <a:r>
              <a:rPr lang="en-US" sz="1800" b="1" dirty="0" smtClean="0">
                <a:solidFill>
                  <a:srgbClr val="0080FF"/>
                </a:solidFill>
              </a:rPr>
              <a:t>, single top produced in association with a photon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Enhancement on </a:t>
            </a:r>
            <a:r>
              <a:rPr lang="en-US" sz="1800" dirty="0" err="1" smtClean="0">
                <a:solidFill>
                  <a:schemeClr val="tx1"/>
                </a:solidFill>
              </a:rPr>
              <a:t>t→u</a:t>
            </a:r>
            <a:r>
              <a:rPr lang="en-US" sz="1800" dirty="0" smtClean="0">
                <a:solidFill>
                  <a:schemeClr val="tx1"/>
                </a:solidFill>
              </a:rPr>
              <a:t>(c)</a:t>
            </a:r>
            <a:r>
              <a:rPr lang="en-US" sz="1800" dirty="0" err="1" smtClean="0">
                <a:solidFill>
                  <a:schemeClr val="tx1"/>
                </a:solidFill>
              </a:rPr>
              <a:t>γ</a:t>
            </a:r>
            <a:r>
              <a:rPr lang="en-US" sz="1800" dirty="0" smtClean="0">
                <a:solidFill>
                  <a:schemeClr val="tx1"/>
                </a:solidFill>
              </a:rPr>
              <a:t> BR due to FCNC 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8TeV</a:t>
            </a:r>
            <a:r>
              <a:rPr lang="en-US" sz="1800" dirty="0">
                <a:solidFill>
                  <a:schemeClr val="tx1"/>
                </a:solidFill>
              </a:rPr>
              <a:t>, µ </a:t>
            </a:r>
            <a:r>
              <a:rPr lang="en-US" sz="1800" dirty="0" smtClean="0">
                <a:solidFill>
                  <a:schemeClr val="tx1"/>
                </a:solidFill>
              </a:rPr>
              <a:t>only</a:t>
            </a:r>
          </a:p>
          <a:p>
            <a:pPr lvl="1"/>
            <a:r>
              <a:rPr lang="en-US" sz="1800" dirty="0"/>
              <a:t>Samples with anomalous </a:t>
            </a:r>
            <a:r>
              <a:rPr lang="en-US" sz="1800" dirty="0" err="1"/>
              <a:t>tuγ</a:t>
            </a:r>
            <a:r>
              <a:rPr lang="en-US" sz="1800" dirty="0"/>
              <a:t>, </a:t>
            </a:r>
            <a:r>
              <a:rPr lang="en-US" sz="1800" dirty="0" err="1"/>
              <a:t>tcγ</a:t>
            </a:r>
            <a:r>
              <a:rPr lang="en-US" sz="1800" dirty="0"/>
              <a:t> </a:t>
            </a:r>
            <a:r>
              <a:rPr lang="en-US" sz="1800" dirty="0" smtClean="0"/>
              <a:t>couplings</a:t>
            </a:r>
            <a:endParaRPr lang="en-US" sz="1800" dirty="0" smtClean="0">
              <a:solidFill>
                <a:schemeClr val="tx1"/>
              </a:solidFill>
            </a:endParaRP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Dedicated BDTs</a:t>
            </a:r>
          </a:p>
          <a:p>
            <a:pPr lvl="1"/>
            <a:r>
              <a:rPr lang="en-US" sz="1800" dirty="0" smtClean="0">
                <a:cs typeface="Cambria"/>
              </a:rPr>
              <a:t>No </a:t>
            </a:r>
            <a:r>
              <a:rPr lang="en-US" sz="1800" dirty="0">
                <a:cs typeface="Cambria"/>
              </a:rPr>
              <a:t>excess </a:t>
            </a:r>
            <a:endParaRPr lang="en-US" sz="1800" dirty="0" smtClean="0">
              <a:cs typeface="Cambria"/>
            </a:endParaRPr>
          </a:p>
          <a:p>
            <a:pPr marL="402336" lvl="1" indent="0">
              <a:buNone/>
            </a:pPr>
            <a:r>
              <a:rPr lang="en-US" sz="1800" dirty="0" smtClean="0">
                <a:cs typeface="Cambria"/>
              </a:rPr>
              <a:t>→ </a:t>
            </a:r>
            <a:r>
              <a:rPr lang="en-US" sz="1800" dirty="0">
                <a:cs typeface="Cambria"/>
              </a:rPr>
              <a:t>Limits on </a:t>
            </a:r>
            <a:r>
              <a:rPr lang="en-US" sz="1800" dirty="0" smtClean="0">
                <a:cs typeface="Cambria"/>
              </a:rPr>
              <a:t>couplings </a:t>
            </a:r>
            <a:r>
              <a:rPr lang="en-US" sz="1800" dirty="0">
                <a:cs typeface="Cambria"/>
              </a:rPr>
              <a:t>and branching fractions </a:t>
            </a:r>
            <a:endParaRPr lang="en-US" sz="1800" b="1" dirty="0">
              <a:solidFill>
                <a:schemeClr val="accent4"/>
              </a:solidFill>
            </a:endParaRPr>
          </a:p>
          <a:p>
            <a:pPr lvl="1"/>
            <a:endParaRPr lang="en-US" sz="1800" dirty="0">
              <a:solidFill>
                <a:schemeClr val="tx1"/>
              </a:solidFill>
            </a:endParaRPr>
          </a:p>
          <a:p>
            <a:pPr lvl="1"/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42178" y="4211689"/>
            <a:ext cx="2918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dirty="0" smtClean="0">
                <a:solidFill>
                  <a:schemeClr val="accent6"/>
                </a:solidFill>
              </a:rPr>
              <a:t>May 2014</a:t>
            </a:r>
            <a:endParaRPr lang="en-US" dirty="0" smtClean="0">
              <a:hlinkClick r:id="rId3"/>
            </a:endParaRPr>
          </a:p>
          <a:p>
            <a:pPr lvl="1" algn="ctr"/>
            <a:r>
              <a:rPr lang="en-US" dirty="0" smtClean="0">
                <a:hlinkClick r:id="rId3"/>
              </a:rPr>
              <a:t>CMS-PAS-TOP-14-003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669" y="5037156"/>
            <a:ext cx="1738884" cy="1344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88" y="5051755"/>
            <a:ext cx="6280997" cy="13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46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FCNC and AC in t-channel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0080FF"/>
                </a:solidFill>
              </a:rPr>
              <a:t>FCNC and anomalous couplings </a:t>
            </a:r>
            <a:r>
              <a:rPr lang="en-US" sz="1800" b="1" dirty="0">
                <a:solidFill>
                  <a:srgbClr val="0080FF"/>
                </a:solidFill>
              </a:rPr>
              <a:t>in t-channel </a:t>
            </a:r>
            <a:endParaRPr lang="en-US" sz="1800" b="1" dirty="0" smtClean="0">
              <a:solidFill>
                <a:srgbClr val="0080FF"/>
              </a:solidFill>
            </a:endParaRPr>
          </a:p>
          <a:p>
            <a:pPr marL="365760" lvl="2" indent="-283464"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lang="en-US" sz="1800" dirty="0">
                <a:solidFill>
                  <a:srgbClr val="000000"/>
                </a:solidFill>
              </a:rPr>
              <a:t>7TeV, </a:t>
            </a:r>
            <a:r>
              <a:rPr lang="en-US" sz="1800" dirty="0" smtClean="0">
                <a:solidFill>
                  <a:srgbClr val="000000"/>
                </a:solidFill>
              </a:rPr>
              <a:t>µ</a:t>
            </a:r>
            <a:endParaRPr lang="en-US" sz="1800" b="1" dirty="0" smtClean="0">
              <a:solidFill>
                <a:srgbClr val="0080FF"/>
              </a:solidFill>
            </a:endParaRPr>
          </a:p>
          <a:p>
            <a:pPr marL="301752" lvl="1">
              <a:buSzPct val="85000"/>
              <a:buFont typeface="Wingdings 2"/>
              <a:buChar char=""/>
            </a:pPr>
            <a:r>
              <a:rPr lang="en-US" sz="1800" dirty="0" smtClean="0"/>
              <a:t>Anomalous </a:t>
            </a:r>
            <a:r>
              <a:rPr lang="en-US" sz="1800" dirty="0"/>
              <a:t>operators in the </a:t>
            </a:r>
            <a:r>
              <a:rPr lang="en-US" sz="1800" dirty="0" err="1" smtClean="0"/>
              <a:t>Wtb</a:t>
            </a:r>
            <a:r>
              <a:rPr lang="en-US" sz="1800" dirty="0" smtClean="0"/>
              <a:t> vertex </a:t>
            </a:r>
            <a:r>
              <a:rPr lang="en-US" sz="1800" dirty="0"/>
              <a:t>and </a:t>
            </a:r>
            <a:r>
              <a:rPr lang="en-US" sz="1800" dirty="0" err="1"/>
              <a:t>tcg</a:t>
            </a:r>
            <a:r>
              <a:rPr lang="en-US" sz="1800" dirty="0"/>
              <a:t>/tug FCNC </a:t>
            </a:r>
            <a:r>
              <a:rPr lang="en-US" sz="1800" dirty="0" smtClean="0"/>
              <a:t>couplings</a:t>
            </a:r>
          </a:p>
          <a:p>
            <a:r>
              <a:rPr lang="en-US" sz="1800" dirty="0" smtClean="0"/>
              <a:t>NN to separate different scenarios considered </a:t>
            </a:r>
            <a:r>
              <a:rPr lang="en-US" sz="1800" dirty="0" err="1" smtClean="0"/>
              <a:t>Vs</a:t>
            </a:r>
            <a:r>
              <a:rPr lang="en-US" sz="1800" dirty="0" smtClean="0"/>
              <a:t> SM</a:t>
            </a:r>
          </a:p>
          <a:p>
            <a:r>
              <a:rPr lang="en-US" sz="1800" dirty="0">
                <a:cs typeface="Cambria"/>
              </a:rPr>
              <a:t>No excess → Limits on couplings and branching fractions </a:t>
            </a:r>
            <a:endParaRPr lang="en-US" sz="1800" b="1" dirty="0">
              <a:solidFill>
                <a:schemeClr val="accent4"/>
              </a:solidFill>
            </a:endParaRPr>
          </a:p>
          <a:p>
            <a:pPr lvl="1"/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19th of June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34780" y="3082612"/>
            <a:ext cx="284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May 2014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  <a:hlinkClick r:id="rId2"/>
              </a:rPr>
              <a:t>CMS-PAS-TOP-14-007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610" b="4497"/>
          <a:stretch/>
        </p:blipFill>
        <p:spPr>
          <a:xfrm>
            <a:off x="1028372" y="3840118"/>
            <a:ext cx="8115628" cy="27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6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Single top signatures were largely unknown until recently</a:t>
            </a:r>
          </a:p>
          <a:p>
            <a:r>
              <a:rPr lang="en-US" sz="1800" dirty="0" smtClean="0"/>
              <a:t>In the last 5 years we have made very good progress </a:t>
            </a:r>
          </a:p>
          <a:p>
            <a:pPr marL="274320" lvl="1" indent="0" algn="ctr">
              <a:buNone/>
            </a:pP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→ the LHC is very powerful for top, and single top in particular</a:t>
            </a:r>
          </a:p>
          <a:p>
            <a:pPr marL="274320" lvl="1" indent="0" algn="ctr">
              <a:buNone/>
            </a:pPr>
            <a:endParaRPr lang="en-US" sz="1800" b="1" dirty="0" smtClean="0">
              <a:solidFill>
                <a:schemeClr val="accent6"/>
              </a:solidFill>
            </a:endParaRPr>
          </a:p>
          <a:p>
            <a:r>
              <a:rPr lang="en-US" sz="1800" dirty="0" smtClean="0"/>
              <a:t>In CMS we have studied the </a:t>
            </a:r>
            <a:r>
              <a:rPr lang="en-US" sz="1800" b="1" dirty="0" smtClean="0"/>
              <a:t>three main production modes</a:t>
            </a:r>
            <a:endParaRPr lang="en-US" sz="1800" dirty="0"/>
          </a:p>
          <a:p>
            <a:r>
              <a:rPr lang="en-US" sz="1800" dirty="0" smtClean="0"/>
              <a:t>We have used single top quarks produced via t-channel for </a:t>
            </a:r>
            <a:r>
              <a:rPr lang="en-US" sz="1800" b="1" dirty="0" smtClean="0"/>
              <a:t>measurements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W-helicity fractions, top polarization,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|…</a:t>
            </a:r>
          </a:p>
          <a:p>
            <a:r>
              <a:rPr lang="en-US" sz="1800" dirty="0" smtClean="0"/>
              <a:t>We have explored conventional and rare single top production modes to look for BSM physics: </a:t>
            </a:r>
            <a:r>
              <a:rPr lang="en-US" sz="1800" b="1" dirty="0" smtClean="0"/>
              <a:t>FCNC and Anomalous Couplings</a:t>
            </a:r>
          </a:p>
          <a:p>
            <a:pPr lvl="1"/>
            <a:r>
              <a:rPr lang="en-US" sz="1800" dirty="0" smtClean="0"/>
              <a:t>Also (not in this talk): single </a:t>
            </a:r>
            <a:r>
              <a:rPr lang="en-US" sz="1800" dirty="0" err="1" smtClean="0"/>
              <a:t>top+Higgs</a:t>
            </a:r>
            <a:r>
              <a:rPr lang="en-US" sz="1800" dirty="0" smtClean="0"/>
              <a:t> (see Ken Bloom’s talk on Thursday!), </a:t>
            </a:r>
            <a:r>
              <a:rPr lang="en-US" sz="1800" dirty="0" err="1" smtClean="0"/>
              <a:t>monotops</a:t>
            </a:r>
            <a:r>
              <a:rPr lang="en-US" sz="1800" dirty="0" smtClean="0"/>
              <a:t> </a:t>
            </a:r>
            <a:r>
              <a:rPr lang="en-US" sz="1800" dirty="0"/>
              <a:t>(DM</a:t>
            </a:r>
            <a:r>
              <a:rPr lang="en-US" sz="1800" dirty="0" smtClean="0"/>
              <a:t>)</a:t>
            </a:r>
          </a:p>
          <a:p>
            <a:pPr lvl="1"/>
            <a:endParaRPr lang="en-US" sz="1800" dirty="0" smtClean="0"/>
          </a:p>
          <a:p>
            <a:r>
              <a:rPr lang="en-US" sz="1800" b="1" dirty="0" smtClean="0">
                <a:solidFill>
                  <a:srgbClr val="2046A5"/>
                </a:solidFill>
              </a:rPr>
              <a:t>Run-2 will be the time to fully explore single top signatures, in particular to look for physics beyond the standard model </a:t>
            </a:r>
            <a:endParaRPr lang="en-US" sz="1800" b="1" dirty="0">
              <a:solidFill>
                <a:srgbClr val="2046A5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 tuned!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76" y="2029872"/>
            <a:ext cx="8001272" cy="30352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414516" y="5908235"/>
            <a:ext cx="2000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CMS DP -2015/</a:t>
            </a:r>
            <a:r>
              <a:rPr lang="en-US" dirty="0" smtClean="0">
                <a:hlinkClick r:id="rId3"/>
              </a:rPr>
              <a:t>019</a:t>
            </a:r>
            <a:endParaRPr lang="en-US" dirty="0" smtClean="0"/>
          </a:p>
          <a:p>
            <a:pPr algn="ctr"/>
            <a:r>
              <a:rPr lang="en-US" dirty="0"/>
              <a:t>22 July 2015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35608" y="5281938"/>
            <a:ext cx="391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top candidate event (t-channel, µ)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9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Step 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Study the three single top production modes and measure their production cross section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82653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000000"/>
                </a:solidFill>
              </a:rPr>
              <a:t>Dominant process </a:t>
            </a:r>
            <a:r>
              <a:rPr lang="en-US" sz="1800" dirty="0" smtClean="0"/>
              <a:t>with the highest cross section at the Tevatron and the LHC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 marL="82296" indent="0">
              <a:buNone/>
            </a:pPr>
            <a:endParaRPr lang="en-US" sz="1800" dirty="0" smtClean="0"/>
          </a:p>
          <a:p>
            <a:r>
              <a:rPr lang="en-US" sz="1800" dirty="0"/>
              <a:t>F</a:t>
            </a:r>
            <a:r>
              <a:rPr lang="en-US" sz="1800" dirty="0" smtClean="0"/>
              <a:t>inal state studied: </a:t>
            </a:r>
            <a:r>
              <a:rPr lang="en-US" sz="1800" b="1" dirty="0" smtClean="0">
                <a:solidFill>
                  <a:schemeClr val="accent6"/>
                </a:solidFill>
              </a:rPr>
              <a:t>lepton + jets signature</a:t>
            </a:r>
          </a:p>
          <a:p>
            <a:r>
              <a:rPr lang="en-US" sz="1800" dirty="0" smtClean="0"/>
              <a:t>Signal characterized by:</a:t>
            </a:r>
          </a:p>
          <a:p>
            <a:pPr lvl="1">
              <a:buFontTx/>
              <a:buChar char="-"/>
            </a:pPr>
            <a:r>
              <a:rPr lang="en-US" sz="1800" dirty="0" smtClean="0"/>
              <a:t>One isolated </a:t>
            </a:r>
            <a:r>
              <a:rPr lang="en-US" sz="1800" b="1" dirty="0" smtClean="0"/>
              <a:t>muon or electron </a:t>
            </a:r>
            <a:endParaRPr lang="en-US" sz="1800" dirty="0" smtClean="0"/>
          </a:p>
          <a:p>
            <a:pPr lvl="1">
              <a:buFontTx/>
              <a:buChar char="-"/>
            </a:pPr>
            <a:r>
              <a:rPr lang="en-US" sz="1800" dirty="0" smtClean="0"/>
              <a:t>Missing transverse energy (</a:t>
            </a:r>
            <a:r>
              <a:rPr lang="en-US" sz="1800" b="1" dirty="0" smtClean="0"/>
              <a:t>MET</a:t>
            </a:r>
            <a:r>
              <a:rPr lang="en-US" sz="1800" dirty="0" smtClean="0"/>
              <a:t>) </a:t>
            </a:r>
          </a:p>
          <a:p>
            <a:pPr lvl="1">
              <a:buFontTx/>
              <a:buChar char="-"/>
            </a:pPr>
            <a:r>
              <a:rPr lang="en-US" sz="1800" dirty="0" smtClean="0"/>
              <a:t>A central </a:t>
            </a:r>
            <a:r>
              <a:rPr lang="en-US" sz="1800" b="1" dirty="0" smtClean="0"/>
              <a:t>b jet </a:t>
            </a:r>
          </a:p>
          <a:p>
            <a:pPr lvl="1">
              <a:buFontTx/>
              <a:buChar char="-"/>
            </a:pPr>
            <a:r>
              <a:rPr lang="en-US" sz="1800" dirty="0" smtClean="0"/>
              <a:t>light-quark jet from the hard scattering process (often </a:t>
            </a:r>
            <a:r>
              <a:rPr lang="en-US" sz="1800" dirty="0" smtClean="0">
                <a:solidFill>
                  <a:srgbClr val="7411D0"/>
                </a:solidFill>
              </a:rPr>
              <a:t>forward</a:t>
            </a:r>
            <a:r>
              <a:rPr lang="en-US" sz="1800" dirty="0" smtClean="0"/>
              <a:t>)</a:t>
            </a:r>
          </a:p>
          <a:p>
            <a:pPr lvl="1">
              <a:buFontTx/>
              <a:buChar char="-"/>
            </a:pPr>
            <a:r>
              <a:rPr lang="en-US" sz="1800" dirty="0" smtClean="0"/>
              <a:t>Additionally,  a second b jet produced in association to the top quark</a:t>
            </a:r>
          </a:p>
          <a:p>
            <a:r>
              <a:rPr lang="en-US" sz="1800" b="1" dirty="0" smtClean="0">
                <a:solidFill>
                  <a:srgbClr val="D16349"/>
                </a:solidFill>
              </a:rPr>
              <a:t>Main backgrounds: </a:t>
            </a:r>
            <a:r>
              <a:rPr lang="en-US" sz="1800" b="1" dirty="0" err="1" smtClean="0">
                <a:solidFill>
                  <a:srgbClr val="D16349"/>
                </a:solidFill>
              </a:rPr>
              <a:t>W+jets</a:t>
            </a:r>
            <a:r>
              <a:rPr lang="en-US" sz="1800" b="1" dirty="0" smtClean="0">
                <a:solidFill>
                  <a:srgbClr val="D16349"/>
                </a:solidFill>
              </a:rPr>
              <a:t>, ttbar, multijet</a:t>
            </a:r>
            <a:endParaRPr lang="en-US" sz="1800" b="1" dirty="0">
              <a:solidFill>
                <a:srgbClr val="D16349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27857-C92D-E145-ADD6-6B4C63047B6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Double Brace 8"/>
          <p:cNvSpPr/>
          <p:nvPr/>
        </p:nvSpPr>
        <p:spPr>
          <a:xfrm>
            <a:off x="1736708" y="4312650"/>
            <a:ext cx="3848917" cy="850347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20879963">
            <a:off x="5752512" y="4472471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accent1"/>
                </a:solidFill>
              </a:rPr>
              <a:t>Leptonic</a:t>
            </a:r>
            <a:r>
              <a:rPr lang="en-US" sz="1400" dirty="0" smtClean="0">
                <a:solidFill>
                  <a:schemeClr val="accent1"/>
                </a:solidFill>
              </a:rPr>
              <a:t> top decay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8" y="1905658"/>
            <a:ext cx="4088748" cy="15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5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t-channel </a:t>
            </a:r>
            <a:r>
              <a:rPr lang="en-US" dirty="0"/>
              <a:t>(</a:t>
            </a:r>
            <a:r>
              <a:rPr lang="en-US" dirty="0" smtClean="0"/>
              <a:t>7TeV</a:t>
            </a:r>
            <a:r>
              <a:rPr lang="en-US" dirty="0"/>
              <a:t>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At 7 TeV CMS measured the</a:t>
            </a:r>
            <a:r>
              <a:rPr lang="en-US" sz="1800" b="1" dirty="0" smtClean="0">
                <a:solidFill>
                  <a:srgbClr val="7411D0"/>
                </a:solidFill>
              </a:rPr>
              <a:t> </a:t>
            </a:r>
            <a:r>
              <a:rPr lang="en-US" sz="1800" dirty="0" smtClean="0"/>
              <a:t>inclusive</a:t>
            </a:r>
            <a:r>
              <a:rPr lang="en-US" sz="1800" b="1" dirty="0" smtClean="0">
                <a:solidFill>
                  <a:srgbClr val="7411D0"/>
                </a:solidFill>
              </a:rPr>
              <a:t> </a:t>
            </a:r>
            <a:r>
              <a:rPr lang="en-US" sz="1800" b="1" dirty="0" smtClean="0">
                <a:solidFill>
                  <a:schemeClr val="accent6"/>
                </a:solidFill>
              </a:rPr>
              <a:t>t-channel cross section</a:t>
            </a:r>
          </a:p>
          <a:p>
            <a:r>
              <a:rPr lang="en-US" sz="1800" dirty="0" smtClean="0"/>
              <a:t>Using Multivariate methods (BDT, NN) and the shape of the pseudorapidity of the  light jet, |</a:t>
            </a:r>
            <a:r>
              <a:rPr lang="en-US" sz="1800" dirty="0" err="1"/>
              <a:t>η</a:t>
            </a:r>
            <a:r>
              <a:rPr lang="en-US" sz="1800" baseline="-25000" dirty="0" err="1"/>
              <a:t>j</a:t>
            </a:r>
            <a:r>
              <a:rPr lang="en-US" sz="1800" baseline="-25000" dirty="0" smtClean="0"/>
              <a:t>’</a:t>
            </a:r>
            <a:r>
              <a:rPr lang="en-US" sz="1800" dirty="0" smtClean="0"/>
              <a:t>|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0445" t="7823" r="21530" b="24580"/>
          <a:stretch/>
        </p:blipFill>
        <p:spPr>
          <a:xfrm>
            <a:off x="6672227" y="345392"/>
            <a:ext cx="1038577" cy="1026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72" y="2725099"/>
            <a:ext cx="4541526" cy="32541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58769" y="5379081"/>
            <a:ext cx="3986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8A1D9"/>
                </a:solidFill>
              </a:rPr>
              <a:t>September 2012</a:t>
            </a:r>
          </a:p>
          <a:p>
            <a:pPr algn="ctr"/>
            <a:r>
              <a:rPr lang="en-US" dirty="0"/>
              <a:t>JHEP 12 (2012) </a:t>
            </a:r>
            <a:r>
              <a:rPr lang="en-US" dirty="0" smtClean="0"/>
              <a:t>035</a:t>
            </a:r>
            <a:endParaRPr lang="en-US" dirty="0"/>
          </a:p>
          <a:p>
            <a:pPr algn="ctr"/>
            <a:r>
              <a:rPr lang="en-US" dirty="0" smtClean="0">
                <a:hlinkClick r:id="rId4"/>
              </a:rPr>
              <a:t>arXiv:1209.4533</a:t>
            </a:r>
            <a:endParaRPr lang="en-US" dirty="0" smtClean="0"/>
          </a:p>
          <a:p>
            <a:pPr algn="ctr"/>
            <a:r>
              <a:rPr lang="en-US" dirty="0" smtClean="0"/>
              <a:t>7TeV - 1.17 </a:t>
            </a:r>
            <a:r>
              <a:rPr lang="en-US" dirty="0"/>
              <a:t>and 1.56 fb</a:t>
            </a:r>
            <a:r>
              <a:rPr lang="en-US" baseline="30000" dirty="0"/>
              <a:t>-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5518149" y="2928424"/>
            <a:ext cx="33430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Different regions defined </a:t>
            </a:r>
          </a:p>
          <a:p>
            <a:r>
              <a:rPr lang="en-US" dirty="0" smtClean="0"/>
              <a:t>(jets, b-tag)</a:t>
            </a:r>
          </a:p>
          <a:p>
            <a:r>
              <a:rPr lang="en-US" dirty="0" err="1" smtClean="0"/>
              <a:t>Multijet</a:t>
            </a:r>
            <a:r>
              <a:rPr lang="en-US" dirty="0" smtClean="0"/>
              <a:t> and </a:t>
            </a:r>
            <a:r>
              <a:rPr lang="en-US" dirty="0" err="1" smtClean="0"/>
              <a:t>W+jets</a:t>
            </a:r>
            <a:r>
              <a:rPr lang="en-US" dirty="0" smtClean="0"/>
              <a:t> background estimated from data</a:t>
            </a:r>
          </a:p>
          <a:p>
            <a:endParaRPr lang="en-US" dirty="0" smtClean="0"/>
          </a:p>
          <a:p>
            <a:r>
              <a:rPr lang="en-US" dirty="0" smtClean="0"/>
              <a:t>Statistical, systematic, and theory uncertainties on the same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2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 (8TeV</a:t>
            </a:r>
            <a:r>
              <a:rPr lang="en-US" dirty="0"/>
              <a:t>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At 8 TeV, the measurement was done using the |</a:t>
            </a:r>
            <a:r>
              <a:rPr lang="en-US" sz="1800" dirty="0" err="1"/>
              <a:t>η</a:t>
            </a:r>
            <a:r>
              <a:rPr lang="en-US" sz="1800" baseline="-25000" dirty="0" err="1"/>
              <a:t>j</a:t>
            </a:r>
            <a:r>
              <a:rPr lang="en-US" sz="1800" baseline="-25000" dirty="0" smtClean="0"/>
              <a:t>’</a:t>
            </a:r>
            <a:r>
              <a:rPr lang="en-US" sz="1800" dirty="0" smtClean="0"/>
              <a:t>| analysis alone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72" y="2169154"/>
            <a:ext cx="4165781" cy="31938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25457" y="5456925"/>
            <a:ext cx="3937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96A1B"/>
                </a:solidFill>
              </a:rPr>
              <a:t>March 2014</a:t>
            </a:r>
          </a:p>
          <a:p>
            <a:pPr algn="ctr"/>
            <a:r>
              <a:rPr lang="en-US" dirty="0"/>
              <a:t>JHEP 06 (2014) </a:t>
            </a:r>
            <a:r>
              <a:rPr lang="en-US" dirty="0" smtClean="0"/>
              <a:t>090</a:t>
            </a:r>
            <a:endParaRPr lang="en-US" dirty="0"/>
          </a:p>
          <a:p>
            <a:pPr algn="ctr"/>
            <a:r>
              <a:rPr lang="en-US" dirty="0" smtClean="0">
                <a:hlinkClick r:id="rId3"/>
              </a:rPr>
              <a:t>arXiv:1403.7366</a:t>
            </a:r>
            <a:endParaRPr lang="en-US" b="1" dirty="0" smtClean="0"/>
          </a:p>
          <a:p>
            <a:pPr algn="ctr"/>
            <a:r>
              <a:rPr lang="en-US" dirty="0" smtClean="0"/>
              <a:t>8 TeV - 19.7fb</a:t>
            </a:r>
            <a:r>
              <a:rPr lang="en-US" baseline="30000" dirty="0" smtClean="0"/>
              <a:t>-1</a:t>
            </a:r>
            <a:endParaRPr lang="en-US" baseline="30000" dirty="0"/>
          </a:p>
        </p:txBody>
      </p:sp>
      <p:sp>
        <p:nvSpPr>
          <p:cNvPr id="5" name="TextBox 4"/>
          <p:cNvSpPr txBox="1"/>
          <p:nvPr/>
        </p:nvSpPr>
        <p:spPr>
          <a:xfrm>
            <a:off x="5161400" y="2350621"/>
            <a:ext cx="377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Similar approach as for 7TeV, more data-driven (</a:t>
            </a:r>
            <a:r>
              <a:rPr lang="en-US" dirty="0" err="1" smtClean="0"/>
              <a:t>Multijet</a:t>
            </a:r>
            <a:r>
              <a:rPr lang="en-US" dirty="0" smtClean="0"/>
              <a:t>, </a:t>
            </a:r>
            <a:r>
              <a:rPr lang="en-US" dirty="0" err="1" smtClean="0"/>
              <a:t>W+jets</a:t>
            </a:r>
            <a:r>
              <a:rPr lang="en-US" dirty="0" smtClean="0"/>
              <a:t>, </a:t>
            </a:r>
            <a:r>
              <a:rPr lang="en-US" dirty="0" err="1" smtClean="0"/>
              <a:t>ttbar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Full luminosity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7411D0"/>
                </a:solidFill>
              </a:rPr>
              <a:t>Systematic dominated</a:t>
            </a:r>
            <a:endParaRPr lang="en-US" dirty="0"/>
          </a:p>
          <a:p>
            <a:r>
              <a:rPr lang="en-US" dirty="0" smtClean="0"/>
              <a:t>main uncertainties: </a:t>
            </a:r>
          </a:p>
          <a:p>
            <a:r>
              <a:rPr lang="en-US" dirty="0" smtClean="0"/>
              <a:t>Signal modeling </a:t>
            </a:r>
            <a:r>
              <a:rPr lang="en-US" dirty="0"/>
              <a:t>(~6%)</a:t>
            </a:r>
          </a:p>
          <a:p>
            <a:r>
              <a:rPr lang="en-US" dirty="0" smtClean="0"/>
              <a:t>and JES/JER/</a:t>
            </a:r>
            <a:r>
              <a:rPr lang="en-US" dirty="0"/>
              <a:t>MET (~4%)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50445" t="7823" r="21530" b="24580"/>
          <a:stretch/>
        </p:blipFill>
        <p:spPr>
          <a:xfrm>
            <a:off x="6672227" y="345392"/>
            <a:ext cx="1038577" cy="10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97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results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908484"/>
              </p:ext>
            </p:extLst>
          </p:nvPr>
        </p:nvGraphicFramePr>
        <p:xfrm>
          <a:off x="1169677" y="1691940"/>
          <a:ext cx="7764011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2065"/>
                <a:gridCol w="1370736"/>
                <a:gridCol w="5691210"/>
              </a:tblGrid>
              <a:tr h="2959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7TeV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67.2±3.7(stat)±3.0(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syst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)±3.5(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th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)±1.5(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lumi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) </a:t>
                      </a:r>
                      <a:r>
                        <a:rPr lang="en-US" sz="1600" b="0" i="0" dirty="0" err="1" smtClean="0">
                          <a:latin typeface="Arial"/>
                          <a:cs typeface="Arial"/>
                        </a:rPr>
                        <a:t>pb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 = </a:t>
                      </a:r>
                      <a:r>
                        <a:rPr lang="en-US" sz="1600" b="0" i="0" u="none" dirty="0" smtClean="0">
                          <a:latin typeface="Arial"/>
                          <a:cs typeface="Arial"/>
                        </a:rPr>
                        <a:t>67.2±6.1 </a:t>
                      </a:r>
                      <a:r>
                        <a:rPr lang="en-US" sz="1600" b="0" i="0" u="none" dirty="0" err="1" smtClean="0">
                          <a:latin typeface="Arial"/>
                          <a:cs typeface="Arial"/>
                        </a:rPr>
                        <a:t>pb</a:t>
                      </a:r>
                      <a:r>
                        <a:rPr lang="en-US" sz="1600" b="0" i="0" u="none" dirty="0" smtClean="0">
                          <a:latin typeface="Arial"/>
                          <a:cs typeface="Arial"/>
                        </a:rPr>
                        <a:t> </a:t>
                      </a: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63.89+2.91-2.52 (NLO, latest</a:t>
                      </a:r>
                      <a:r>
                        <a:rPr lang="en-US" sz="16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8TeV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Measured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83.6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±</a:t>
                      </a:r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2.3 (stat)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 ±</a:t>
                      </a:r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7.4 (</a:t>
                      </a:r>
                      <a:r>
                        <a:rPr kumimoji="0" 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syst</a:t>
                      </a:r>
                      <a:r>
                        <a:rPr kumimoji="0"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) </a:t>
                      </a:r>
                      <a:r>
                        <a:rPr kumimoji="0" lang="en-US" sz="1600" kern="1200" dirty="0" err="1" smtClean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pb</a:t>
                      </a:r>
                      <a:endParaRPr kumimoji="0" lang="en-US" sz="1600" kern="1200" dirty="0" smtClean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 anchor="ctr"/>
                </a:tc>
              </a:tr>
              <a:tr h="30988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Prediction</a:t>
                      </a:r>
                      <a:endParaRPr lang="en-US" sz="1600" b="0" i="0" dirty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rial"/>
                          <a:cs typeface="Arial"/>
                        </a:rPr>
                        <a:t>84.69+3.76 -3.23 </a:t>
                      </a:r>
                      <a:r>
                        <a:rPr lang="en-US" sz="1600" b="0" i="0" dirty="0" smtClean="0">
                          <a:latin typeface="Arial"/>
                          <a:cs typeface="Arial"/>
                        </a:rPr>
                        <a:t>(NLO, latest</a:t>
                      </a:r>
                      <a:r>
                        <a:rPr lang="en-US" sz="1600" b="0" i="0" baseline="0" dirty="0" smtClean="0">
                          <a:latin typeface="Arial"/>
                          <a:cs typeface="Arial"/>
                        </a:rPr>
                        <a:t> calculation)</a:t>
                      </a:r>
                      <a:endParaRPr lang="en-US" sz="1600" b="0" i="0" dirty="0" smtClean="0">
                        <a:latin typeface="Arial"/>
                        <a:cs typeface="Arial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79" y="3149857"/>
            <a:ext cx="4898705" cy="33030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0445" t="7823" r="21530" b="24580"/>
          <a:stretch/>
        </p:blipFill>
        <p:spPr>
          <a:xfrm>
            <a:off x="6672227" y="345392"/>
            <a:ext cx="1038577" cy="10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8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-channel: combination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b="1" dirty="0" smtClean="0">
                <a:solidFill>
                  <a:srgbClr val="0080FF"/>
                </a:solidFill>
                <a:cs typeface=""/>
              </a:rPr>
              <a:t>An </a:t>
            </a:r>
            <a:r>
              <a:rPr lang="en-US" sz="1800" b="1" dirty="0">
                <a:solidFill>
                  <a:srgbClr val="0080FF"/>
                </a:solidFill>
                <a:cs typeface=""/>
              </a:rPr>
              <a:t>LHC (ATLAS+CMS) combination was </a:t>
            </a:r>
            <a:r>
              <a:rPr lang="en-US" sz="1800" b="1" dirty="0" smtClean="0">
                <a:solidFill>
                  <a:srgbClr val="0080FF"/>
                </a:solidFill>
                <a:cs typeface=""/>
              </a:rPr>
              <a:t>made at 8TeV</a:t>
            </a: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It was the first single </a:t>
            </a:r>
            <a:r>
              <a:rPr lang="en-US" sz="1800" dirty="0"/>
              <a:t>top </a:t>
            </a:r>
            <a:r>
              <a:rPr lang="en-US" sz="1800" dirty="0" smtClean="0"/>
              <a:t>combination of the LHC</a:t>
            </a: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Sept</a:t>
            </a:r>
            <a:r>
              <a:rPr lang="en-US" sz="1800" dirty="0"/>
              <a:t>. </a:t>
            </a:r>
            <a:r>
              <a:rPr lang="en-US" sz="1800" dirty="0" smtClean="0"/>
              <a:t>2013</a:t>
            </a:r>
            <a:endParaRPr lang="en-US" sz="1800" dirty="0">
              <a:cs typeface=""/>
            </a:endParaRP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>
                <a:cs typeface="Cambria"/>
                <a:hlinkClick r:id="rId2"/>
              </a:rPr>
              <a:t>CMS-PAS-TOP-12-002</a:t>
            </a:r>
            <a:endParaRPr lang="en-US" sz="1800" dirty="0">
              <a:cs typeface="Cambria"/>
            </a:endParaRP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endParaRPr lang="en-US" sz="1800" dirty="0"/>
          </a:p>
          <a:p>
            <a:pPr marL="320040" lvl="2" indent="0">
              <a:buClr>
                <a:schemeClr val="accent1"/>
              </a:buClr>
              <a:buSzPct val="85000"/>
              <a:buNone/>
            </a:pPr>
            <a:endParaRPr lang="en-US" sz="1800" dirty="0">
              <a:cs typeface="Cambria"/>
            </a:endParaRPr>
          </a:p>
          <a:p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08" y="2890655"/>
            <a:ext cx="4909104" cy="3696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50445" t="7823" r="21530" b="24580"/>
          <a:stretch/>
        </p:blipFill>
        <p:spPr>
          <a:xfrm>
            <a:off x="6672227" y="345392"/>
            <a:ext cx="1038577" cy="10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2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18327</TotalTime>
  <Words>2490</Words>
  <Application>Microsoft Macintosh PowerPoint</Application>
  <PresentationFormat>On-screen Show (4:3)</PresentationFormat>
  <Paragraphs>376</Paragraphs>
  <Slides>33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Solstice</vt:lpstr>
      <vt:lpstr>Equation</vt:lpstr>
      <vt:lpstr>Run-I Single-top measurements at CMS </vt:lpstr>
      <vt:lpstr>Top quarks at the LHC</vt:lpstr>
      <vt:lpstr>Run-1of the LHC in tops</vt:lpstr>
      <vt:lpstr>Step 1</vt:lpstr>
      <vt:lpstr>t-channel</vt:lpstr>
      <vt:lpstr>t-channel (7TeV)</vt:lpstr>
      <vt:lpstr>t-channel (8TeV)</vt:lpstr>
      <vt:lpstr>t-channel: results</vt:lpstr>
      <vt:lpstr>t-channel: combination</vt:lpstr>
      <vt:lpstr>tW associated production</vt:lpstr>
      <vt:lpstr>tW (7TeV)</vt:lpstr>
      <vt:lpstr>tW (8TeV)</vt:lpstr>
      <vt:lpstr>tW: results</vt:lpstr>
      <vt:lpstr>tW: combination</vt:lpstr>
      <vt:lpstr>s-channel</vt:lpstr>
      <vt:lpstr>s-channel</vt:lpstr>
      <vt:lpstr>Run-1Summary</vt:lpstr>
      <vt:lpstr>Step II</vt:lpstr>
      <vt:lpstr>Cross-section and |Vtb|</vt:lpstr>
      <vt:lpstr>LHC |Vtb| summary</vt:lpstr>
      <vt:lpstr>t-channel: R</vt:lpstr>
      <vt:lpstr>t-channel: differential x-sec</vt:lpstr>
      <vt:lpstr>t-channel: differential x-sec</vt:lpstr>
      <vt:lpstr>t-channel: W-helicity</vt:lpstr>
      <vt:lpstr>t-channel: W-helicity</vt:lpstr>
      <vt:lpstr>t-channel: top polarization</vt:lpstr>
      <vt:lpstr>t-channel: top polarization</vt:lpstr>
      <vt:lpstr>Step III</vt:lpstr>
      <vt:lpstr>FCNC tZ </vt:lpstr>
      <vt:lpstr>FCNC tγ</vt:lpstr>
      <vt:lpstr>FCNC and AC in t-channel</vt:lpstr>
      <vt:lpstr>Summary</vt:lpstr>
      <vt:lpstr>Stay tuned!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Summary of run 1 legacy results and publication plans for the remainder of the run 1 physics program</dc:title>
  <dc:creator>Rebeca Gonzalez Suarez</dc:creator>
  <cp:lastModifiedBy>Rebeca Gonzalez Suarez</cp:lastModifiedBy>
  <cp:revision>526</cp:revision>
  <dcterms:created xsi:type="dcterms:W3CDTF">2014-10-07T14:55:00Z</dcterms:created>
  <dcterms:modified xsi:type="dcterms:W3CDTF">2015-10-09T15:45:13Z</dcterms:modified>
</cp:coreProperties>
</file>